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g" ContentType="video/m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17"/>
  </p:notesMasterIdLst>
  <p:sldIdLst>
    <p:sldId id="258" r:id="rId2"/>
    <p:sldId id="354" r:id="rId3"/>
    <p:sldId id="355" r:id="rId4"/>
    <p:sldId id="373" r:id="rId5"/>
    <p:sldId id="358" r:id="rId6"/>
    <p:sldId id="362" r:id="rId7"/>
    <p:sldId id="363" r:id="rId8"/>
    <p:sldId id="364" r:id="rId9"/>
    <p:sldId id="365" r:id="rId10"/>
    <p:sldId id="369" r:id="rId11"/>
    <p:sldId id="370" r:id="rId12"/>
    <p:sldId id="371" r:id="rId13"/>
    <p:sldId id="372" r:id="rId14"/>
    <p:sldId id="366" r:id="rId15"/>
    <p:sldId id="368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ontmatter" id="{91669536-2D36-4AA8-B5E3-A0BD02E4CEE9}">
          <p14:sldIdLst>
            <p14:sldId id="258"/>
            <p14:sldId id="354"/>
            <p14:sldId id="355"/>
          </p14:sldIdLst>
        </p14:section>
        <p14:section name="Main" id="{5ADBBBDD-C95E-4D99-BD84-73B9C73A33F3}">
          <p14:sldIdLst>
            <p14:sldId id="373"/>
            <p14:sldId id="358"/>
            <p14:sldId id="362"/>
            <p14:sldId id="363"/>
            <p14:sldId id="364"/>
            <p14:sldId id="365"/>
            <p14:sldId id="369"/>
            <p14:sldId id="370"/>
            <p14:sldId id="371"/>
            <p14:sldId id="372"/>
          </p14:sldIdLst>
        </p14:section>
        <p14:section name="Backmatter" id="{A3869A9E-4B37-45DA-8E3E-4D8A60C20C34}">
          <p14:sldIdLst>
            <p14:sldId id="366"/>
            <p14:sldId id="3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r. Christoph Hamsen | SSE" initials="DCH|S" lastIdx="1" clrIdx="0">
    <p:extLst>
      <p:ext uri="{19B8F6BF-5375-455C-9EA6-DF929625EA0E}">
        <p15:presenceInfo xmlns:p15="http://schemas.microsoft.com/office/powerpoint/2012/main" userId="Dr. Christoph Hamsen | SS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33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10" autoAdjust="0"/>
    <p:restoredTop sz="94874" autoAdjust="0"/>
  </p:normalViewPr>
  <p:slideViewPr>
    <p:cSldViewPr snapToGrid="0">
      <p:cViewPr varScale="1">
        <p:scale>
          <a:sx n="88" d="100"/>
          <a:sy n="88" d="100"/>
        </p:scale>
        <p:origin x="1710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1" d="100"/>
          <a:sy n="101" d="100"/>
        </p:scale>
        <p:origin x="-281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06EFD-8910-4614-A4BF-6AC1D4E6E686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BFF412-F780-4D6C-8DD8-D4CC9B23A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30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FF412-F780-4D6C-8DD8-D4CC9B23A22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400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FF412-F780-4D6C-8DD8-D4CC9B23A22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10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600" y="548606"/>
            <a:ext cx="7191325" cy="762849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32439" y="78085"/>
            <a:ext cx="575135" cy="365125"/>
          </a:xfrm>
        </p:spPr>
        <p:txBody>
          <a:bodyPr/>
          <a:lstStyle>
            <a:lvl1pPr algn="ctr">
              <a:defRPr sz="16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C51B851B-3A40-4602-80CA-20BA859ED50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B588-AD09-471A-8DC9-FBFAFF081BA3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B851B-3A40-4602-80CA-20BA859ED5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B588-AD09-471A-8DC9-FBFAFF081BA3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B851B-3A40-4602-80CA-20BA859ED5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B588-AD09-471A-8DC9-FBFAFF081BA3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B851B-3A40-4602-80CA-20BA859ED5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600" y="548606"/>
            <a:ext cx="7200849" cy="76284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B851B-3A40-4602-80CA-20BA859ED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40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215511" y="44624"/>
            <a:ext cx="8713029" cy="43204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26609" cy="365125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548606"/>
            <a:ext cx="7207200" cy="76284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B851B-3A40-4602-80CA-20BA859ED5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B851B-3A40-4602-80CA-20BA859ED50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8532439" y="78085"/>
            <a:ext cx="5751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1B851B-3A40-4602-80CA-20BA859ED50F}" type="slidenum">
              <a:rPr lang="en-US" b="1" smtClean="0"/>
              <a:pPr/>
              <a:t>‹#›</a:t>
            </a:fld>
            <a:endParaRPr lang="en-US" b="1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B588-AD09-471A-8DC9-FBFAFF081BA3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B851B-3A40-4602-80CA-20BA859ED50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liennummernplatzhalter 5"/>
          <p:cNvSpPr txBox="1">
            <a:spLocks/>
          </p:cNvSpPr>
          <p:nvPr userDrawn="1"/>
        </p:nvSpPr>
        <p:spPr>
          <a:xfrm>
            <a:off x="8532439" y="78085"/>
            <a:ext cx="5751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1B851B-3A40-4602-80CA-20BA859ED50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B588-AD09-471A-8DC9-FBFAFF081BA3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B851B-3A40-4602-80CA-20BA859ED50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liennummernplatzhalter 5"/>
          <p:cNvSpPr txBox="1">
            <a:spLocks/>
          </p:cNvSpPr>
          <p:nvPr userDrawn="1"/>
        </p:nvSpPr>
        <p:spPr>
          <a:xfrm>
            <a:off x="8532439" y="78085"/>
            <a:ext cx="5751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1B851B-3A40-4602-80CA-20BA859ED50F}" type="slidenum">
              <a:rPr lang="en-US" b="1" smtClean="0"/>
              <a:pPr/>
              <a:t>‹#›</a:t>
            </a:fld>
            <a:endParaRPr lang="en-US" b="1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B588-AD09-471A-8DC9-FBFAFF081BA3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B851B-3A40-4602-80CA-20BA859ED50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liennummernplatzhalter 5"/>
          <p:cNvSpPr txBox="1">
            <a:spLocks/>
          </p:cNvSpPr>
          <p:nvPr userDrawn="1"/>
        </p:nvSpPr>
        <p:spPr>
          <a:xfrm>
            <a:off x="8532439" y="78085"/>
            <a:ext cx="5751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1B851B-3A40-4602-80CA-20BA859ED50F}" type="slidenum">
              <a:rPr lang="en-US" b="1" smtClean="0"/>
              <a:pPr/>
              <a:t>‹#›</a:t>
            </a:fld>
            <a:endParaRPr lang="en-US" b="1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EB588-AD09-471A-8DC9-FBFAFF081BA3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B851B-3A40-4602-80CA-20BA859ED5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600" y="548606"/>
            <a:ext cx="7488832" cy="762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Christoph </a:t>
            </a:r>
            <a:r>
              <a:rPr lang="en-US" dirty="0" err="1"/>
              <a:t>Hamsen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B851B-3A40-4602-80CA-20BA859ED50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hteck 6"/>
          <p:cNvSpPr/>
          <p:nvPr/>
        </p:nvSpPr>
        <p:spPr>
          <a:xfrm>
            <a:off x="38310" y="44624"/>
            <a:ext cx="9069810" cy="43204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Quantum Cryptography</a:t>
            </a:r>
            <a:r>
              <a:rPr lang="en-US" dirty="0"/>
              <a:t> - from the basics of quantum mechanics to secure key distribution</a:t>
            </a:r>
          </a:p>
        </p:txBody>
      </p:sp>
      <p:sp>
        <p:nvSpPr>
          <p:cNvPr id="9" name="Foliennummernplatzhalter 5"/>
          <p:cNvSpPr txBox="1">
            <a:spLocks/>
          </p:cNvSpPr>
          <p:nvPr/>
        </p:nvSpPr>
        <p:spPr>
          <a:xfrm>
            <a:off x="8532439" y="78085"/>
            <a:ext cx="57513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0C68332-C15A-468C-936F-08C73539DFB9}"/>
              </a:ext>
            </a:extLst>
          </p:cNvPr>
          <p:cNvSpPr txBox="1">
            <a:spLocks/>
          </p:cNvSpPr>
          <p:nvPr userDrawn="1"/>
        </p:nvSpPr>
        <p:spPr>
          <a:xfrm>
            <a:off x="-178811" y="6515410"/>
            <a:ext cx="673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C51B851B-3A40-4602-80CA-20BA859ED50F}" type="slidenum">
              <a:rPr lang="en-US" sz="16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pPr algn="ctr"/>
              <a:t>‹#›</a:t>
            </a:fld>
            <a:endParaRPr lang="en-US" sz="1600" dirty="0">
              <a:solidFill>
                <a:schemeClr val="accent1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0.png"/><Relationship Id="rId18" Type="http://schemas.openxmlformats.org/officeDocument/2006/relationships/image" Target="../media/image410.png"/><Relationship Id="rId3" Type="http://schemas.openxmlformats.org/officeDocument/2006/relationships/image" Target="../media/image6.wmf"/><Relationship Id="rId12" Type="http://schemas.openxmlformats.org/officeDocument/2006/relationships/image" Target="../media/image350.png"/><Relationship Id="rId17" Type="http://schemas.openxmlformats.org/officeDocument/2006/relationships/image" Target="../media/image42.svg"/><Relationship Id="rId2" Type="http://schemas.openxmlformats.org/officeDocument/2006/relationships/image" Target="../media/image5.wmf"/><Relationship Id="rId16" Type="http://schemas.openxmlformats.org/officeDocument/2006/relationships/image" Target="../media/image41.png"/><Relationship Id="rId20" Type="http://schemas.openxmlformats.org/officeDocument/2006/relationships/image" Target="../media/image46.svg"/><Relationship Id="rId1" Type="http://schemas.openxmlformats.org/officeDocument/2006/relationships/slideLayout" Target="../slideLayouts/slideLayout4.xml"/><Relationship Id="rId15" Type="http://schemas.openxmlformats.org/officeDocument/2006/relationships/image" Target="../media/image44.svg"/><Relationship Id="rId19" Type="http://schemas.openxmlformats.org/officeDocument/2006/relationships/image" Target="../media/image45.png"/><Relationship Id="rId1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pn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wmf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jpg"/><Relationship Id="rId15" Type="http://schemas.openxmlformats.org/officeDocument/2006/relationships/image" Target="../media/image17.jpg"/><Relationship Id="rId10" Type="http://schemas.openxmlformats.org/officeDocument/2006/relationships/image" Target="../media/image12.png"/><Relationship Id="rId4" Type="http://schemas.openxmlformats.org/officeDocument/2006/relationships/image" Target="../media/image6.wmf"/><Relationship Id="rId9" Type="http://schemas.openxmlformats.org/officeDocument/2006/relationships/image" Target="../media/image11.svg"/><Relationship Id="rId14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hyperlink" Target="https://ophysics.com/l3.html" TargetMode="External"/><Relationship Id="rId18" Type="http://schemas.openxmlformats.org/officeDocument/2006/relationships/image" Target="../media/image32.jpg"/><Relationship Id="rId3" Type="http://schemas.openxmlformats.org/officeDocument/2006/relationships/image" Target="../media/image20.png"/><Relationship Id="rId21" Type="http://schemas.openxmlformats.org/officeDocument/2006/relationships/hyperlink" Target="https://www2.physics.ox.ac.uk/research/ion-trap-quantum-computing-group" TargetMode="External"/><Relationship Id="rId7" Type="http://schemas.openxmlformats.org/officeDocument/2006/relationships/image" Target="../media/image24.png"/><Relationship Id="rId12" Type="http://schemas.openxmlformats.org/officeDocument/2006/relationships/hyperlink" Target="https://wiki.anton-paar.com/en/basics-of-polarimetry/" TargetMode="External"/><Relationship Id="rId17" Type="http://schemas.openxmlformats.org/officeDocument/2006/relationships/image" Target="../media/image31.jpg"/><Relationship Id="rId2" Type="http://schemas.openxmlformats.org/officeDocument/2006/relationships/image" Target="../media/image19.pn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g"/><Relationship Id="rId11" Type="http://schemas.openxmlformats.org/officeDocument/2006/relationships/image" Target="../media/image28.png"/><Relationship Id="rId5" Type="http://schemas.openxmlformats.org/officeDocument/2006/relationships/image" Target="../media/image22.gif"/><Relationship Id="rId15" Type="http://schemas.openxmlformats.org/officeDocument/2006/relationships/image" Target="../media/image29.png"/><Relationship Id="rId10" Type="http://schemas.openxmlformats.org/officeDocument/2006/relationships/image" Target="../media/image27.gif"/><Relationship Id="rId19" Type="http://schemas.openxmlformats.org/officeDocument/2006/relationships/image" Target="../media/image33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hyperlink" Target="https://upload.wikimedia.org/wikipedia/commons/d/d8/Wave_packet_propagation_%28phase_faster_than_group%2C_nondispersive%29.gif" TargetMode="External"/><Relationship Id="rId22" Type="http://schemas.openxmlformats.org/officeDocument/2006/relationships/hyperlink" Target="https://www.mpq.mpg.de/4996520/details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60.png"/><Relationship Id="rId18" Type="http://schemas.openxmlformats.org/officeDocument/2006/relationships/image" Target="../media/image410.png"/><Relationship Id="rId26" Type="http://schemas.openxmlformats.org/officeDocument/2006/relationships/image" Target="../media/image51.jpeg"/><Relationship Id="rId3" Type="http://schemas.openxmlformats.org/officeDocument/2006/relationships/image" Target="../media/image5.wmf"/><Relationship Id="rId21" Type="http://schemas.openxmlformats.org/officeDocument/2006/relationships/image" Target="../media/image47.png"/><Relationship Id="rId7" Type="http://schemas.openxmlformats.org/officeDocument/2006/relationships/image" Target="../media/image36.svg"/><Relationship Id="rId12" Type="http://schemas.openxmlformats.org/officeDocument/2006/relationships/image" Target="../media/image350.png"/><Relationship Id="rId17" Type="http://schemas.openxmlformats.org/officeDocument/2006/relationships/image" Target="../media/image44.svg"/><Relationship Id="rId25" Type="http://schemas.openxmlformats.org/officeDocument/2006/relationships/image" Target="../media/image50.svg"/><Relationship Id="rId2" Type="http://schemas.openxmlformats.org/officeDocument/2006/relationships/image" Target="../media/image4.png"/><Relationship Id="rId16" Type="http://schemas.openxmlformats.org/officeDocument/2006/relationships/image" Target="../media/image43.png"/><Relationship Id="rId20" Type="http://schemas.openxmlformats.org/officeDocument/2006/relationships/image" Target="../media/image46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24" Type="http://schemas.openxmlformats.org/officeDocument/2006/relationships/image" Target="../media/image49.png"/><Relationship Id="rId5" Type="http://schemas.openxmlformats.org/officeDocument/2006/relationships/image" Target="../media/image7.jpg"/><Relationship Id="rId15" Type="http://schemas.openxmlformats.org/officeDocument/2006/relationships/image" Target="../media/image42.svg"/><Relationship Id="rId23" Type="http://schemas.openxmlformats.org/officeDocument/2006/relationships/image" Target="../media/image17.jpg"/><Relationship Id="rId10" Type="http://schemas.openxmlformats.org/officeDocument/2006/relationships/image" Target="../media/image39.png"/><Relationship Id="rId19" Type="http://schemas.openxmlformats.org/officeDocument/2006/relationships/image" Target="../media/image45.png"/><Relationship Id="rId4" Type="http://schemas.openxmlformats.org/officeDocument/2006/relationships/image" Target="../media/image6.wmf"/><Relationship Id="rId9" Type="http://schemas.openxmlformats.org/officeDocument/2006/relationships/image" Target="../media/image38.svg"/><Relationship Id="rId14" Type="http://schemas.openxmlformats.org/officeDocument/2006/relationships/image" Target="../media/image41.png"/><Relationship Id="rId22" Type="http://schemas.openxmlformats.org/officeDocument/2006/relationships/image" Target="../media/image48.png"/><Relationship Id="rId27" Type="http://schemas.openxmlformats.org/officeDocument/2006/relationships/image" Target="../media/image5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3" Type="http://schemas.openxmlformats.org/officeDocument/2006/relationships/image" Target="../media/image70.png"/><Relationship Id="rId21" Type="http://schemas.openxmlformats.org/officeDocument/2006/relationships/image" Target="../media/image660.png"/><Relationship Id="rId7" Type="http://schemas.openxmlformats.org/officeDocument/2006/relationships/image" Target="../media/image57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image" Target="../media/image53.png"/><Relationship Id="rId16" Type="http://schemas.openxmlformats.org/officeDocument/2006/relationships/image" Target="../media/image64.png"/><Relationship Id="rId20" Type="http://schemas.openxmlformats.org/officeDocument/2006/relationships/image" Target="../media/image6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svg"/><Relationship Id="rId11" Type="http://schemas.openxmlformats.org/officeDocument/2006/relationships/image" Target="../media/image34.png"/><Relationship Id="rId24" Type="http://schemas.openxmlformats.org/officeDocument/2006/relationships/image" Target="../media/image69.png"/><Relationship Id="rId5" Type="http://schemas.openxmlformats.org/officeDocument/2006/relationships/image" Target="../media/image55.png"/><Relationship Id="rId15" Type="http://schemas.openxmlformats.org/officeDocument/2006/relationships/image" Target="../media/image63.png"/><Relationship Id="rId23" Type="http://schemas.openxmlformats.org/officeDocument/2006/relationships/image" Target="../media/image29.png"/><Relationship Id="rId10" Type="http://schemas.openxmlformats.org/officeDocument/2006/relationships/image" Target="../media/image59.png"/><Relationship Id="rId19" Type="http://schemas.openxmlformats.org/officeDocument/2006/relationships/image" Target="../media/image640.png"/><Relationship Id="rId4" Type="http://schemas.openxmlformats.org/officeDocument/2006/relationships/image" Target="../media/image54.jpg"/><Relationship Id="rId9" Type="http://schemas.openxmlformats.org/officeDocument/2006/relationships/image" Target="../media/image30.png"/><Relationship Id="rId14" Type="http://schemas.openxmlformats.org/officeDocument/2006/relationships/image" Target="../media/image62.png"/><Relationship Id="rId22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51560" y="4653136"/>
            <a:ext cx="7040880" cy="1080120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latin typeface="Myriad Pro" pitchFamily="34" charset="0"/>
              </a:rPr>
              <a:t>Christoph Hamsen</a:t>
            </a:r>
          </a:p>
          <a:p>
            <a:r>
              <a:rPr lang="en-US" sz="2800" i="1" dirty="0">
                <a:latin typeface="Myriad Pro" pitchFamily="34" charset="0"/>
              </a:rPr>
              <a:t>Berlin Crypto Meetup</a:t>
            </a:r>
            <a:endParaRPr lang="en-US" sz="2800" dirty="0">
              <a:latin typeface="Myriad Pro" pitchFamily="34" charset="0"/>
            </a:endParaRPr>
          </a:p>
        </p:txBody>
      </p:sp>
      <p:sp>
        <p:nvSpPr>
          <p:cNvPr id="12" name="Titel 4"/>
          <p:cNvSpPr txBox="1">
            <a:spLocks/>
          </p:cNvSpPr>
          <p:nvPr/>
        </p:nvSpPr>
        <p:spPr>
          <a:xfrm>
            <a:off x="294948" y="2132856"/>
            <a:ext cx="854964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Quantum Cryptography</a:t>
            </a:r>
          </a:p>
          <a:p>
            <a:r>
              <a:rPr lang="en-US" sz="2400" i="1" dirty="0"/>
              <a:t>from basics of quantum mechanics to secure key distribution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002663A-AF0D-4E84-B219-E96C7BBF82BB}"/>
              </a:ext>
            </a:extLst>
          </p:cNvPr>
          <p:cNvSpPr/>
          <p:nvPr/>
        </p:nvSpPr>
        <p:spPr>
          <a:xfrm>
            <a:off x="0" y="6501468"/>
            <a:ext cx="570451" cy="356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A42496B-4ED0-439C-98FF-2263C1C7D359}"/>
              </a:ext>
            </a:extLst>
          </p:cNvPr>
          <p:cNvGrpSpPr/>
          <p:nvPr/>
        </p:nvGrpSpPr>
        <p:grpSpPr>
          <a:xfrm rot="20035747">
            <a:off x="7391877" y="5400852"/>
            <a:ext cx="1663848" cy="1235677"/>
            <a:chOff x="7403306" y="4803173"/>
            <a:chExt cx="1663848" cy="123567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A775C63-8F45-4B84-A8A8-02D779398BF1}"/>
                </a:ext>
              </a:extLst>
            </p:cNvPr>
            <p:cNvSpPr/>
            <p:nvPr/>
          </p:nvSpPr>
          <p:spPr>
            <a:xfrm>
              <a:off x="7403306" y="5005388"/>
              <a:ext cx="1662113" cy="1033462"/>
            </a:xfrm>
            <a:prstGeom prst="rect">
              <a:avLst/>
            </a:prstGeom>
            <a:solidFill>
              <a:srgbClr val="FFCC99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 dirty="0">
                <a:solidFill>
                  <a:srgbClr val="C00000"/>
                </a:solidFill>
              </a:endParaRPr>
            </a:p>
            <a:p>
              <a:pPr algn="ctr"/>
              <a:endParaRPr lang="en-US" sz="1050" b="1" dirty="0">
                <a:solidFill>
                  <a:srgbClr val="C00000"/>
                </a:solidFill>
              </a:endParaRPr>
            </a:p>
            <a:p>
              <a:pPr algn="ctr"/>
              <a:endParaRPr lang="en-US" sz="800" b="1" dirty="0">
                <a:solidFill>
                  <a:srgbClr val="C00000"/>
                </a:solidFill>
              </a:endParaRPr>
            </a:p>
            <a:p>
              <a:pPr algn="ctr"/>
              <a:endParaRPr lang="en-US" sz="800" b="1" dirty="0">
                <a:solidFill>
                  <a:srgbClr val="C00000"/>
                </a:solidFill>
              </a:endParaRPr>
            </a:p>
            <a:p>
              <a:pPr algn="ctr"/>
              <a:endParaRPr lang="en-US" sz="1400" b="1" dirty="0">
                <a:solidFill>
                  <a:srgbClr val="C00000"/>
                </a:solidFill>
              </a:endParaRPr>
            </a:p>
            <a:p>
              <a:pPr algn="ctr"/>
              <a:r>
                <a:rPr lang="en-US" sz="1050" b="1" dirty="0">
                  <a:solidFill>
                    <a:srgbClr val="C00000"/>
                  </a:solidFill>
                </a:rPr>
                <a:t>May contain traces of atom and quantum optics!</a:t>
              </a:r>
            </a:p>
            <a:p>
              <a:pPr algn="ctr"/>
              <a:endParaRPr lang="en-US" sz="1050" b="1" dirty="0">
                <a:solidFill>
                  <a:srgbClr val="C00000"/>
                </a:solidFill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0DEE8D6-1291-49B2-8FD8-0F334B5D8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88269">
              <a:off x="7422525" y="4803173"/>
              <a:ext cx="1644629" cy="10877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4644222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BF631-8321-47E8-A183-7CA55AB72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9A0418C-0978-4246-90BC-300DEEBCE273}"/>
              </a:ext>
            </a:extLst>
          </p:cNvPr>
          <p:cNvGrpSpPr/>
          <p:nvPr/>
        </p:nvGrpSpPr>
        <p:grpSpPr>
          <a:xfrm>
            <a:off x="0" y="0"/>
            <a:ext cx="9232899" cy="6883400"/>
            <a:chOff x="0" y="0"/>
            <a:chExt cx="10307493" cy="7715250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F293E867-98FB-4C48-99A1-A10CA5AB55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0287000" cy="7715250"/>
            </a:xfrm>
            <a:prstGeom prst="rect">
              <a:avLst/>
            </a:prstGeom>
            <a:solidFill>
              <a:srgbClr val="000000"/>
            </a:solidFill>
            <a:ln w="19050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zh-CN" altLang="zh-CN">
                <a:ea typeface="SimSun" pitchFamily="2" charset="-122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D9EEDB9-F9C5-4999-8E52-214B9521ABF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93743" y="752489"/>
              <a:ext cx="3813750" cy="6327934"/>
              <a:chOff x="6493743" y="752489"/>
              <a:chExt cx="3813750" cy="6327934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91911669-5435-4C4B-B8A2-09E7297301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3691867">
                <a:off x="5537492" y="1960223"/>
                <a:ext cx="5726251" cy="3813750"/>
              </a:xfrm>
              <a:prstGeom prst="rect">
                <a:avLst/>
              </a:prstGeom>
            </p:spPr>
          </p:pic>
          <p:sp>
            <p:nvSpPr>
              <p:cNvPr id="7" name="TextBox 24">
                <a:extLst>
                  <a:ext uri="{FF2B5EF4-FFF2-40B4-BE49-F238E27FC236}">
                    <a16:creationId xmlns:a16="http://schemas.microsoft.com/office/drawing/2014/main" id="{19A618C7-6369-4EC8-B4A3-D67AB0FA1F1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4970741">
                <a:off x="7981455" y="3505766"/>
                <a:ext cx="2419252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2000">
                    <a:solidFill>
                      <a:srgbClr val="000000"/>
                    </a:solidFill>
                  </a:rPr>
                  <a:t>17 km </a:t>
                </a:r>
                <a:r>
                  <a:rPr lang="en-US" sz="2000" b="0">
                    <a:solidFill>
                      <a:srgbClr val="000000"/>
                    </a:solidFill>
                  </a:rPr>
                  <a:t>(fiber length)</a:t>
                </a:r>
              </a:p>
            </p:txBody>
          </p:sp>
          <p:sp>
            <p:nvSpPr>
              <p:cNvPr id="8" name="TextBox 24">
                <a:extLst>
                  <a:ext uri="{FF2B5EF4-FFF2-40B4-BE49-F238E27FC236}">
                    <a16:creationId xmlns:a16="http://schemas.microsoft.com/office/drawing/2014/main" id="{A3537FB6-C3C1-4897-A684-73720B0F18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049343">
                <a:off x="7793199" y="4326271"/>
                <a:ext cx="910826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2000">
                    <a:solidFill>
                      <a:srgbClr val="000000"/>
                    </a:solidFill>
                  </a:rPr>
                  <a:t>14 km</a:t>
                </a:r>
                <a:endParaRPr lang="en-US" sz="2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TextBox 24">
                <a:extLst>
                  <a:ext uri="{FF2B5EF4-FFF2-40B4-BE49-F238E27FC236}">
                    <a16:creationId xmlns:a16="http://schemas.microsoft.com/office/drawing/2014/main" id="{899AC5F6-A800-4874-A2EB-886E3D87AC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669016">
                <a:off x="8487316" y="6015008"/>
                <a:ext cx="768159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2000">
                    <a:solidFill>
                      <a:srgbClr val="000000"/>
                    </a:solidFill>
                  </a:rPr>
                  <a:t>4 km</a:t>
                </a:r>
                <a:endParaRPr lang="en-US" sz="2000" b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17A6E54-0C8F-40AD-AB4B-669640079E29}"/>
                  </a:ext>
                </a:extLst>
              </p:cNvPr>
              <p:cNvSpPr/>
              <p:nvPr/>
            </p:nvSpPr>
            <p:spPr bwMode="auto">
              <a:xfrm>
                <a:off x="8400617" y="6576423"/>
                <a:ext cx="503990" cy="504000"/>
              </a:xfrm>
              <a:prstGeom prst="ellipse">
                <a:avLst/>
              </a:prstGeom>
              <a:noFill/>
              <a:ln w="28575" cap="sq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CA">
                  <a:ln w="1905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0A78C6DE-4D22-4A68-A143-9FC167350EC4}"/>
                  </a:ext>
                </a:extLst>
              </p:cNvPr>
              <p:cNvSpPr/>
              <p:nvPr/>
            </p:nvSpPr>
            <p:spPr bwMode="auto">
              <a:xfrm>
                <a:off x="8538605" y="6718413"/>
                <a:ext cx="216000" cy="216000"/>
              </a:xfrm>
              <a:prstGeom prst="ellipse">
                <a:avLst/>
              </a:prstGeom>
              <a:solidFill>
                <a:srgbClr val="FF0000"/>
              </a:solidFill>
              <a:ln w="28575" cap="sq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CA">
                  <a:ln w="1905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B13A5630-D1A2-4580-A0DB-0778FA35DC43}"/>
                  </a:ext>
                </a:extLst>
              </p:cNvPr>
              <p:cNvSpPr/>
              <p:nvPr/>
            </p:nvSpPr>
            <p:spPr bwMode="auto">
              <a:xfrm>
                <a:off x="9083081" y="6079391"/>
                <a:ext cx="216000" cy="216000"/>
              </a:xfrm>
              <a:prstGeom prst="ellipse">
                <a:avLst/>
              </a:prstGeom>
              <a:solidFill>
                <a:srgbClr val="FF0000"/>
              </a:solidFill>
              <a:ln w="28575" cap="sq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CA">
                  <a:ln w="1905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C79B0DAB-ACBE-4A62-92DE-DE8273D60C18}"/>
                  </a:ext>
                </a:extLst>
              </p:cNvPr>
              <p:cNvSpPr/>
              <p:nvPr/>
            </p:nvSpPr>
            <p:spPr bwMode="auto">
              <a:xfrm>
                <a:off x="8429466" y="752489"/>
                <a:ext cx="216000" cy="216000"/>
              </a:xfrm>
              <a:prstGeom prst="ellipse">
                <a:avLst/>
              </a:prstGeom>
              <a:solidFill>
                <a:srgbClr val="FF0000"/>
              </a:solidFill>
              <a:ln w="28575" cap="sq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CA">
                  <a:ln w="19050">
                    <a:solidFill>
                      <a:schemeClr val="tx1"/>
                    </a:solidFill>
                  </a:ln>
                </a:endParaRPr>
              </a:p>
            </p:txBody>
          </p:sp>
        </p:grpSp>
        <p:pic>
          <p:nvPicPr>
            <p:cNvPr id="14" name="Picture 2" descr="a299-3-4-forpres.jpg">
              <a:extLst>
                <a:ext uri="{FF2B5EF4-FFF2-40B4-BE49-F238E27FC236}">
                  <a16:creationId xmlns:a16="http://schemas.microsoft.com/office/drawing/2014/main" id="{81B32FEF-F741-4290-8481-FDBAA3040C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16054" t="140" r="13682" b="1677"/>
            <a:stretch/>
          </p:blipFill>
          <p:spPr bwMode="auto">
            <a:xfrm>
              <a:off x="3487270" y="0"/>
              <a:ext cx="3744520" cy="7715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 Box 29">
              <a:extLst>
                <a:ext uri="{FF2B5EF4-FFF2-40B4-BE49-F238E27FC236}">
                  <a16:creationId xmlns:a16="http://schemas.microsoft.com/office/drawing/2014/main" id="{87454E2F-EE8E-4E39-BEA2-C90EFB7FF6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" y="7292975"/>
              <a:ext cx="9991725" cy="3810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1359" tIns="45680" rIns="91359" bIns="45680" anchor="b"/>
            <a:lstStyle/>
            <a:p>
              <a:pPr algn="l"/>
              <a:r>
                <a:rPr lang="en-US" sz="1600" b="0">
                  <a:solidFill>
                    <a:srgbClr val="C0C0C0"/>
                  </a:solidFill>
                  <a:cs typeface="Arial" pitchFamily="34" charset="0"/>
                </a:rPr>
                <a:t>www.swissquantum.com</a:t>
              </a:r>
            </a:p>
            <a:p>
              <a:pPr algn="l"/>
              <a:r>
                <a:rPr lang="en-CA" sz="1600" b="0">
                  <a:solidFill>
                    <a:srgbClr val="C0C0C0"/>
                  </a:solidFill>
                  <a:cs typeface="Arial" pitchFamily="34" charset="0"/>
                </a:rPr>
                <a:t>ID Quantique </a:t>
              </a:r>
              <a:r>
                <a:rPr lang="en-CA" sz="1600" b="0" i="1">
                  <a:solidFill>
                    <a:srgbClr val="C0C0C0"/>
                  </a:solidFill>
                  <a:cs typeface="Arial" pitchFamily="34" charset="0"/>
                </a:rPr>
                <a:t>Cerberis</a:t>
              </a:r>
              <a:r>
                <a:rPr lang="en-CA" sz="1600" b="0">
                  <a:solidFill>
                    <a:srgbClr val="C0C0C0"/>
                  </a:solidFill>
                  <a:cs typeface="Arial" pitchFamily="34" charset="0"/>
                </a:rPr>
                <a:t> system</a:t>
              </a:r>
              <a:r>
                <a:rPr lang="en-US" sz="1600" b="0">
                  <a:solidFill>
                    <a:srgbClr val="C0C0C0"/>
                  </a:solidFill>
                  <a:cs typeface="Arial" pitchFamily="34" charset="0"/>
                </a:rPr>
                <a:t> (2010)</a:t>
              </a:r>
            </a:p>
          </p:txBody>
        </p:sp>
        <p:cxnSp>
          <p:nvCxnSpPr>
            <p:cNvPr id="16" name="Straight Connector 7">
              <a:extLst>
                <a:ext uri="{FF2B5EF4-FFF2-40B4-BE49-F238E27FC236}">
                  <a16:creationId xmlns:a16="http://schemas.microsoft.com/office/drawing/2014/main" id="{7DC39C4D-C88C-4D5A-971C-F3EB6356CD8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2839181" y="6215063"/>
              <a:ext cx="1790595" cy="516101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</p:spPr>
        </p:cxnSp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72F2C00D-254A-4C8B-9778-BC236891BB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470" y="5929313"/>
              <a:ext cx="244971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2000">
                  <a:solidFill>
                    <a:srgbClr val="C0C0C0"/>
                  </a:solidFill>
                </a:rPr>
                <a:t>QKD</a:t>
              </a:r>
              <a:r>
                <a:rPr lang="en-US" sz="2200">
                  <a:solidFill>
                    <a:srgbClr val="C0C0C0"/>
                  </a:solidFill>
                </a:rPr>
                <a:t> </a:t>
              </a:r>
              <a:r>
                <a:rPr lang="en-US" sz="1800" b="0">
                  <a:solidFill>
                    <a:srgbClr val="C0C0C0"/>
                  </a:solidFill>
                </a:rPr>
                <a:t>to another node</a:t>
              </a:r>
            </a:p>
            <a:p>
              <a:pPr algn="r"/>
              <a:r>
                <a:rPr lang="en-US" sz="1800" b="0">
                  <a:solidFill>
                    <a:srgbClr val="C0C0C0"/>
                  </a:solidFill>
                </a:rPr>
                <a:t>(14 km)</a:t>
              </a:r>
            </a:p>
          </p:txBody>
        </p: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A0E3C6D5-81BD-4329-9753-D9B46E95C0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470" y="5121275"/>
              <a:ext cx="244971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2000">
                  <a:solidFill>
                    <a:srgbClr val="C0C0C0"/>
                  </a:solidFill>
                </a:rPr>
                <a:t>QKD</a:t>
              </a:r>
              <a:r>
                <a:rPr lang="en-US" sz="2200">
                  <a:solidFill>
                    <a:srgbClr val="C0C0C0"/>
                  </a:solidFill>
                </a:rPr>
                <a:t> </a:t>
              </a:r>
              <a:r>
                <a:rPr lang="en-US" sz="1800" b="0">
                  <a:solidFill>
                    <a:srgbClr val="C0C0C0"/>
                  </a:solidFill>
                </a:rPr>
                <a:t>to another node</a:t>
              </a:r>
            </a:p>
            <a:p>
              <a:pPr algn="r"/>
              <a:r>
                <a:rPr lang="en-US" sz="1800" b="0">
                  <a:solidFill>
                    <a:srgbClr val="C0C0C0"/>
                  </a:solidFill>
                </a:rPr>
                <a:t>(4 km)</a:t>
              </a:r>
            </a:p>
          </p:txBody>
        </p:sp>
        <p:cxnSp>
          <p:nvCxnSpPr>
            <p:cNvPr id="19" name="Straight Connector 10">
              <a:extLst>
                <a:ext uri="{FF2B5EF4-FFF2-40B4-BE49-F238E27FC236}">
                  <a16:creationId xmlns:a16="http://schemas.microsoft.com/office/drawing/2014/main" id="{28938B6C-49F9-4558-A759-E54C9E64F32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2839181" y="5370514"/>
              <a:ext cx="1790594" cy="222074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20" name="Straight Connector 21">
              <a:extLst>
                <a:ext uri="{FF2B5EF4-FFF2-40B4-BE49-F238E27FC236}">
                  <a16:creationId xmlns:a16="http://schemas.microsoft.com/office/drawing/2014/main" id="{05CA4E8A-E794-4435-9A3F-197DE26295F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2839182" y="4554129"/>
              <a:ext cx="1886201" cy="0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</p:spPr>
        </p:cxnSp>
        <p:sp>
          <p:nvSpPr>
            <p:cNvPr id="21" name="TextBox 23">
              <a:extLst>
                <a:ext uri="{FF2B5EF4-FFF2-40B4-BE49-F238E27FC236}">
                  <a16:creationId xmlns:a16="http://schemas.microsoft.com/office/drawing/2014/main" id="{CFF58DAB-5B15-4979-94FD-3E2DEE6505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3718" y="4326301"/>
              <a:ext cx="1795462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2000">
                  <a:solidFill>
                    <a:srgbClr val="C0C0C0"/>
                  </a:solidFill>
                </a:rPr>
                <a:t>Key manager</a:t>
              </a:r>
              <a:endParaRPr lang="en-US" sz="2000" b="0">
                <a:solidFill>
                  <a:srgbClr val="C0C0C0"/>
                </a:solidFill>
              </a:endParaRPr>
            </a:p>
          </p:txBody>
        </p:sp>
        <p:sp>
          <p:nvSpPr>
            <p:cNvPr id="22" name="TextBox 24">
              <a:extLst>
                <a:ext uri="{FF2B5EF4-FFF2-40B4-BE49-F238E27FC236}">
                  <a16:creationId xmlns:a16="http://schemas.microsoft.com/office/drawing/2014/main" id="{9058D092-BA65-4EB2-B389-3E40C5D689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0805" y="3609975"/>
              <a:ext cx="968375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2000">
                  <a:solidFill>
                    <a:srgbClr val="C0C0C0"/>
                  </a:solidFill>
                </a:rPr>
                <a:t>WDMs</a:t>
              </a:r>
              <a:endParaRPr lang="en-US" sz="2000" b="0">
                <a:solidFill>
                  <a:srgbClr val="C0C0C0"/>
                </a:solidFill>
              </a:endParaRPr>
            </a:p>
          </p:txBody>
        </p:sp>
        <p:sp>
          <p:nvSpPr>
            <p:cNvPr id="23" name="TextBox 25">
              <a:extLst>
                <a:ext uri="{FF2B5EF4-FFF2-40B4-BE49-F238E27FC236}">
                  <a16:creationId xmlns:a16="http://schemas.microsoft.com/office/drawing/2014/main" id="{8F72D891-3DB6-48CD-B100-337C3E1A0D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865" y="1422400"/>
              <a:ext cx="2768315" cy="1385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2000">
                  <a:solidFill>
                    <a:srgbClr val="C0C0C0"/>
                  </a:solidFill>
                </a:rPr>
                <a:t>Classical encryptors:</a:t>
              </a:r>
            </a:p>
            <a:p>
              <a:pPr algn="l"/>
              <a:endParaRPr lang="en-US" sz="800" b="0">
                <a:solidFill>
                  <a:srgbClr val="C0C0C0"/>
                </a:solidFill>
              </a:endParaRPr>
            </a:p>
            <a:p>
              <a:pPr algn="r"/>
              <a:r>
                <a:rPr lang="en-US" sz="1800" b="0">
                  <a:solidFill>
                    <a:srgbClr val="C0C0C0"/>
                  </a:solidFill>
                </a:rPr>
                <a:t>L2, 2 Gbit/s </a:t>
              </a:r>
            </a:p>
            <a:p>
              <a:pPr algn="r"/>
              <a:r>
                <a:rPr lang="en-US" sz="1800" b="0">
                  <a:solidFill>
                    <a:srgbClr val="C0C0C0"/>
                  </a:solidFill>
                </a:rPr>
                <a:t>L2, 10 Gbit/s </a:t>
              </a:r>
            </a:p>
            <a:p>
              <a:pPr algn="r"/>
              <a:r>
                <a:rPr lang="en-US" sz="1800" b="0">
                  <a:solidFill>
                    <a:srgbClr val="C0C0C0"/>
                  </a:solidFill>
                </a:rPr>
                <a:t>L3 VPN, 100 Mbit/s </a:t>
              </a:r>
            </a:p>
          </p:txBody>
        </p:sp>
        <p:cxnSp>
          <p:nvCxnSpPr>
            <p:cNvPr id="24" name="Straight Connector 26">
              <a:extLst>
                <a:ext uri="{FF2B5EF4-FFF2-40B4-BE49-F238E27FC236}">
                  <a16:creationId xmlns:a16="http://schemas.microsoft.com/office/drawing/2014/main" id="{51952F0F-7EFE-4990-A172-3CD9A4040B9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839181" y="802312"/>
              <a:ext cx="1961676" cy="1197938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25" name="Straight Connector 29">
              <a:extLst>
                <a:ext uri="{FF2B5EF4-FFF2-40B4-BE49-F238E27FC236}">
                  <a16:creationId xmlns:a16="http://schemas.microsoft.com/office/drawing/2014/main" id="{039F1925-5B52-4A15-A422-CE63E235AAF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839181" y="1309657"/>
              <a:ext cx="2026569" cy="976343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26" name="Straight Connector 31">
              <a:extLst>
                <a:ext uri="{FF2B5EF4-FFF2-40B4-BE49-F238E27FC236}">
                  <a16:creationId xmlns:a16="http://schemas.microsoft.com/office/drawing/2014/main" id="{0CAC8923-2BA8-45FB-A34E-3C1A5803307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839181" y="1787505"/>
              <a:ext cx="2428687" cy="839080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27" name="Straight Connector 35">
              <a:extLst>
                <a:ext uri="{FF2B5EF4-FFF2-40B4-BE49-F238E27FC236}">
                  <a16:creationId xmlns:a16="http://schemas.microsoft.com/office/drawing/2014/main" id="{9F94C2A7-4CC1-4796-883F-911718B7485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839181" y="3834581"/>
              <a:ext cx="1867286" cy="0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7D42FA12-EB78-4EC0-A24E-A37A33D3D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905C863-E5F1-40A5-AD56-93B71D3222AA}"/>
              </a:ext>
            </a:extLst>
          </p:cNvPr>
          <p:cNvSpPr txBox="1"/>
          <p:nvPr/>
        </p:nvSpPr>
        <p:spPr>
          <a:xfrm>
            <a:off x="-35570" y="11819"/>
            <a:ext cx="3331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Slide taken from </a:t>
            </a:r>
            <a:r>
              <a:rPr lang="en-US" sz="1100" b="1" dirty="0" err="1">
                <a:solidFill>
                  <a:schemeClr val="bg1"/>
                </a:solidFill>
              </a:rPr>
              <a:t>V.Makarov</a:t>
            </a:r>
            <a:r>
              <a:rPr lang="en-US" sz="1100" b="1" dirty="0">
                <a:solidFill>
                  <a:schemeClr val="bg1"/>
                </a:solidFill>
              </a:rPr>
              <a:t> (http://www.vad1.com/)</a:t>
            </a:r>
          </a:p>
        </p:txBody>
      </p:sp>
    </p:spTree>
    <p:extLst>
      <p:ext uri="{BB962C8B-B14F-4D97-AF65-F5344CB8AC3E}">
        <p14:creationId xmlns:p14="http://schemas.microsoft.com/office/powerpoint/2010/main" val="1747981108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778CD-4296-4C22-BA73-B01490042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44F04-208D-4AB5-B4ED-221B5C6F0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672456-8897-4C00-9B6C-056F43E944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"/>
          <a:stretch/>
        </p:blipFill>
        <p:spPr>
          <a:xfrm>
            <a:off x="0" y="-1"/>
            <a:ext cx="9309100" cy="6879472"/>
          </a:xfrm>
          <a:prstGeom prst="rect">
            <a:avLst/>
          </a:prstGeom>
        </p:spPr>
      </p:pic>
      <p:sp>
        <p:nvSpPr>
          <p:cNvPr id="5" name="Text Box 29">
            <a:extLst>
              <a:ext uri="{FF2B5EF4-FFF2-40B4-BE49-F238E27FC236}">
                <a16:creationId xmlns:a16="http://schemas.microsoft.com/office/drawing/2014/main" id="{5D0BD69B-073A-4827-8906-97DDB01CB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" y="6182015"/>
            <a:ext cx="8696501" cy="3437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 dirty="0">
                <a:solidFill>
                  <a:srgbClr val="C0C0C0"/>
                </a:solidFill>
                <a:cs typeface="Arial" pitchFamily="34" charset="0"/>
              </a:rPr>
              <a:t>Q. Zhang, talk at </a:t>
            </a:r>
            <a:r>
              <a:rPr lang="en-US" sz="1600" b="0" dirty="0" err="1">
                <a:solidFill>
                  <a:srgbClr val="C0C0C0"/>
                </a:solidFill>
                <a:cs typeface="Arial" pitchFamily="34" charset="0"/>
              </a:rPr>
              <a:t>QCrypt</a:t>
            </a:r>
            <a:r>
              <a:rPr lang="en-US" sz="1600" b="0" dirty="0">
                <a:solidFill>
                  <a:srgbClr val="C0C0C0"/>
                </a:solidFill>
                <a:cs typeface="Arial" pitchFamily="34" charset="0"/>
              </a:rPr>
              <a:t> 2014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1DF50C-7C1B-4B3A-B8D7-B8B3F81133F7}"/>
              </a:ext>
            </a:extLst>
          </p:cNvPr>
          <p:cNvSpPr txBox="1"/>
          <p:nvPr/>
        </p:nvSpPr>
        <p:spPr>
          <a:xfrm>
            <a:off x="0" y="6631428"/>
            <a:ext cx="3331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Slide taken from </a:t>
            </a:r>
            <a:r>
              <a:rPr lang="en-US" sz="1100" b="1" dirty="0" err="1">
                <a:solidFill>
                  <a:schemeClr val="bg1"/>
                </a:solidFill>
              </a:rPr>
              <a:t>V.Makarov</a:t>
            </a:r>
            <a:r>
              <a:rPr lang="en-US" sz="1100" b="1" dirty="0">
                <a:solidFill>
                  <a:schemeClr val="bg1"/>
                </a:solidFill>
              </a:rPr>
              <a:t> (http://www.vad1.com/)</a:t>
            </a:r>
          </a:p>
        </p:txBody>
      </p:sp>
    </p:spTree>
    <p:extLst>
      <p:ext uri="{BB962C8B-B14F-4D97-AF65-F5344CB8AC3E}">
        <p14:creationId xmlns:p14="http://schemas.microsoft.com/office/powerpoint/2010/main" val="75982893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029DC-7620-4A34-9BDE-23838886B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DF59D7-2B01-4BAD-96AF-03AA0EEDD92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edia1.mp4">
            <a:hlinkClick r:id="" action="ppaction://media"/>
            <a:extLst>
              <a:ext uri="{FF2B5EF4-FFF2-40B4-BE49-F238E27FC236}">
                <a16:creationId xmlns:a16="http://schemas.microsoft.com/office/drawing/2014/main" id="{52863C2A-99B5-4243-A78F-2C612DE1C8A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31520" y="784055"/>
            <a:ext cx="10627360" cy="5978415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C73918-6063-4ABA-9960-54E1412FBD96}"/>
              </a:ext>
            </a:extLst>
          </p:cNvPr>
          <p:cNvSpPr/>
          <p:nvPr/>
        </p:nvSpPr>
        <p:spPr>
          <a:xfrm>
            <a:off x="369520" y="1546904"/>
            <a:ext cx="8591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quantum key distribution</a:t>
            </a:r>
            <a:endParaRPr lang="en-US" sz="6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756B91-651D-466A-9954-080FD3A878CA}"/>
              </a:ext>
            </a:extLst>
          </p:cNvPr>
          <p:cNvSpPr txBox="1"/>
          <p:nvPr/>
        </p:nvSpPr>
        <p:spPr>
          <a:xfrm>
            <a:off x="5762718" y="6596390"/>
            <a:ext cx="34948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Slide adapted from </a:t>
            </a:r>
            <a:r>
              <a:rPr lang="en-US" sz="1100" b="1" dirty="0" err="1">
                <a:solidFill>
                  <a:schemeClr val="bg1"/>
                </a:solidFill>
              </a:rPr>
              <a:t>V.Makarov</a:t>
            </a:r>
            <a:r>
              <a:rPr lang="en-US" sz="1100" b="1" dirty="0">
                <a:solidFill>
                  <a:schemeClr val="bg1"/>
                </a:solidFill>
              </a:rPr>
              <a:t> (http://www.vad1.com/)</a:t>
            </a:r>
          </a:p>
        </p:txBody>
      </p:sp>
    </p:spTree>
    <p:extLst>
      <p:ext uri="{BB962C8B-B14F-4D97-AF65-F5344CB8AC3E}">
        <p14:creationId xmlns:p14="http://schemas.microsoft.com/office/powerpoint/2010/main" val="39020975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B2E59-B51E-4C64-BAAF-DC2C27A9F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402E5-865E-4DF4-A761-68769BB09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4A1D0F-9672-42AE-AB18-0D221C833C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9" b="27762"/>
          <a:stretch/>
        </p:blipFill>
        <p:spPr>
          <a:xfrm>
            <a:off x="-536781" y="0"/>
            <a:ext cx="11622246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C39627F-ADFB-4D3A-9B56-797B1782F65A}"/>
              </a:ext>
            </a:extLst>
          </p:cNvPr>
          <p:cNvSpPr txBox="1">
            <a:spLocks/>
          </p:cNvSpPr>
          <p:nvPr/>
        </p:nvSpPr>
        <p:spPr>
          <a:xfrm>
            <a:off x="137117" y="-174187"/>
            <a:ext cx="9914464" cy="9671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nb-NO" dirty="0">
                <a:solidFill>
                  <a:srgbClr val="FFFFFF"/>
                </a:solidFill>
              </a:rPr>
              <a:t>Chinese quantum satellite (launched 2016)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 Box 29">
            <a:extLst>
              <a:ext uri="{FF2B5EF4-FFF2-40B4-BE49-F238E27FC236}">
                <a16:creationId xmlns:a16="http://schemas.microsoft.com/office/drawing/2014/main" id="{17C3C72B-E25B-490F-8428-3FED72EEF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00166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>
              <a:lnSpc>
                <a:spcPct val="120000"/>
              </a:lnSpc>
            </a:pPr>
            <a:r>
              <a:rPr lang="en-US">
                <a:solidFill>
                  <a:srgbClr val="FFFFFF"/>
                </a:solidFill>
                <a:cs typeface="Arial" pitchFamily="34" charset="0"/>
              </a:rPr>
              <a:t>Bell test over 1200 km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algn="l">
              <a:lnSpc>
                <a:spcPct val="120000"/>
              </a:lnSpc>
            </a:pPr>
            <a:r>
              <a:rPr lang="en-US">
                <a:solidFill>
                  <a:srgbClr val="FFFFFF"/>
                </a:solidFill>
                <a:cs typeface="Arial" pitchFamily="34" charset="0"/>
              </a:rPr>
              <a:t>Satellite-to-ground QKD at 1 kbit/s</a:t>
            </a:r>
          </a:p>
          <a:p>
            <a:pPr algn="l">
              <a:lnSpc>
                <a:spcPct val="120000"/>
              </a:lnSpc>
            </a:pPr>
            <a:r>
              <a:rPr lang="en-US">
                <a:solidFill>
                  <a:srgbClr val="FFFFFF"/>
                </a:solidFill>
                <a:cs typeface="Arial" pitchFamily="34" charset="0"/>
              </a:rPr>
              <a:t>Quantum teleportation over 1400 km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sp>
        <p:nvSpPr>
          <p:cNvPr id="9" name="Text Box 29">
            <a:extLst>
              <a:ext uri="{FF2B5EF4-FFF2-40B4-BE49-F238E27FC236}">
                <a16:creationId xmlns:a16="http://schemas.microsoft.com/office/drawing/2014/main" id="{13A10E8B-9B42-47B0-81D7-AEE67CBA9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01487" y="498071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>
              <a:lnSpc>
                <a:spcPts val="3440"/>
              </a:lnSpc>
            </a:pPr>
            <a:r>
              <a:rPr lang="en-US" sz="1600" b="0" dirty="0">
                <a:solidFill>
                  <a:srgbClr val="C0C0C0"/>
                </a:solidFill>
                <a:cs typeface="Arial" pitchFamily="34" charset="0"/>
              </a:rPr>
              <a:t>J. Yin </a:t>
            </a:r>
            <a:r>
              <a:rPr lang="en-US" sz="1600" b="0" i="1" dirty="0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 dirty="0">
                <a:solidFill>
                  <a:srgbClr val="C0C0C0"/>
                </a:solidFill>
                <a:cs typeface="Arial" pitchFamily="34" charset="0"/>
              </a:rPr>
              <a:t> Science </a:t>
            </a:r>
            <a:r>
              <a:rPr lang="en-US" sz="1600" dirty="0">
                <a:solidFill>
                  <a:srgbClr val="C0C0C0"/>
                </a:solidFill>
                <a:cs typeface="Arial" pitchFamily="34" charset="0"/>
              </a:rPr>
              <a:t>356</a:t>
            </a:r>
            <a:r>
              <a:rPr lang="en-US" sz="1600" b="0" dirty="0">
                <a:solidFill>
                  <a:srgbClr val="C0C0C0"/>
                </a:solidFill>
                <a:cs typeface="Arial" pitchFamily="34" charset="0"/>
              </a:rPr>
              <a:t>, 1140 (2017)</a:t>
            </a:r>
          </a:p>
          <a:p>
            <a:pPr algn="r">
              <a:lnSpc>
                <a:spcPts val="3440"/>
              </a:lnSpc>
            </a:pPr>
            <a:r>
              <a:rPr lang="en-US" sz="1600" b="0" dirty="0">
                <a:solidFill>
                  <a:srgbClr val="C0C0C0"/>
                </a:solidFill>
                <a:cs typeface="Arial" pitchFamily="34" charset="0"/>
              </a:rPr>
              <a:t>S.-K. Liao </a:t>
            </a:r>
            <a:r>
              <a:rPr lang="en-US" sz="1600" b="0" i="1" dirty="0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 dirty="0">
                <a:solidFill>
                  <a:srgbClr val="C0C0C0"/>
                </a:solidFill>
                <a:cs typeface="Arial" pitchFamily="34" charset="0"/>
              </a:rPr>
              <a:t> arXiv:1707.00542</a:t>
            </a:r>
          </a:p>
          <a:p>
            <a:pPr algn="r">
              <a:lnSpc>
                <a:spcPts val="3440"/>
              </a:lnSpc>
            </a:pPr>
            <a:r>
              <a:rPr lang="en-US" sz="1600" b="0" dirty="0">
                <a:solidFill>
                  <a:srgbClr val="C0C0C0"/>
                </a:solidFill>
                <a:cs typeface="Arial" pitchFamily="34" charset="0"/>
              </a:rPr>
              <a:t>J.-G. Ren </a:t>
            </a:r>
            <a:r>
              <a:rPr lang="en-US" sz="1600" b="0" i="1" dirty="0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 dirty="0">
                <a:solidFill>
                  <a:srgbClr val="C0C0C0"/>
                </a:solidFill>
                <a:cs typeface="Arial" pitchFamily="34" charset="0"/>
              </a:rPr>
              <a:t> arXiv:1707.00934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F9FE1A-C8C5-4AA0-89F6-82E73E348DDC}"/>
              </a:ext>
            </a:extLst>
          </p:cNvPr>
          <p:cNvSpPr txBox="1"/>
          <p:nvPr/>
        </p:nvSpPr>
        <p:spPr>
          <a:xfrm>
            <a:off x="5658877" y="6481890"/>
            <a:ext cx="3331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Slide taken from </a:t>
            </a:r>
            <a:r>
              <a:rPr lang="en-US" sz="1100" b="1" dirty="0" err="1">
                <a:solidFill>
                  <a:schemeClr val="bg1"/>
                </a:solidFill>
              </a:rPr>
              <a:t>V.Makarov</a:t>
            </a:r>
            <a:r>
              <a:rPr lang="en-US" sz="1100" b="1" dirty="0">
                <a:solidFill>
                  <a:schemeClr val="bg1"/>
                </a:solidFill>
              </a:rPr>
              <a:t> (http://www.vad1.com/)</a:t>
            </a:r>
          </a:p>
        </p:txBody>
      </p:sp>
    </p:spTree>
    <p:extLst>
      <p:ext uri="{BB962C8B-B14F-4D97-AF65-F5344CB8AC3E}">
        <p14:creationId xmlns:p14="http://schemas.microsoft.com/office/powerpoint/2010/main" val="3792268398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69795-4A3E-40DE-88C8-B535CDBEF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&amp; Developments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E9722-6AF8-4219-875D-495BA5E03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Challenges</a:t>
            </a:r>
          </a:p>
          <a:p>
            <a:pPr lvl="1"/>
            <a:r>
              <a:rPr lang="en-US" dirty="0"/>
              <a:t>Requires classical crypto, e.g. for authentication</a:t>
            </a:r>
          </a:p>
          <a:p>
            <a:pPr lvl="1"/>
            <a:r>
              <a:rPr lang="en-US" dirty="0"/>
              <a:t>Faint effects hard to implement</a:t>
            </a:r>
          </a:p>
          <a:p>
            <a:pPr lvl="1"/>
            <a:r>
              <a:rPr lang="en-US" dirty="0"/>
              <a:t>e2e encryption (mobiles?)</a:t>
            </a:r>
          </a:p>
          <a:p>
            <a:pPr lvl="1"/>
            <a:r>
              <a:rPr lang="en-US" dirty="0"/>
              <a:t>Standardization</a:t>
            </a:r>
          </a:p>
          <a:p>
            <a:endParaRPr lang="en-US" dirty="0"/>
          </a:p>
          <a:p>
            <a:r>
              <a:rPr lang="en-US" dirty="0"/>
              <a:t>Developments</a:t>
            </a:r>
          </a:p>
          <a:p>
            <a:pPr lvl="1"/>
            <a:r>
              <a:rPr lang="en-US" dirty="0"/>
              <a:t>Quantum Relays and Repeaters</a:t>
            </a:r>
          </a:p>
          <a:p>
            <a:pPr lvl="1"/>
            <a:r>
              <a:rPr lang="en-US" dirty="0"/>
              <a:t>Device-independent QKD (E91 protocol)</a:t>
            </a:r>
          </a:p>
          <a:p>
            <a:pPr lvl="1"/>
            <a:r>
              <a:rPr lang="en-US" dirty="0"/>
              <a:t>Multi-mode, quantum signatures, quantum one-way functions, …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27285E6-08CA-4326-B6FD-23FE15916578}"/>
              </a:ext>
            </a:extLst>
          </p:cNvPr>
          <p:cNvSpPr/>
          <p:nvPr/>
        </p:nvSpPr>
        <p:spPr>
          <a:xfrm>
            <a:off x="111760" y="1432560"/>
            <a:ext cx="9032240" cy="240791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A0122CF6-AB3E-4956-8A51-BC97A174CF98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1676714"/>
            <a:ext cx="762000" cy="1000125"/>
            <a:chOff x="480" y="1248"/>
            <a:chExt cx="480" cy="630"/>
          </a:xfrm>
        </p:grpSpPr>
        <p:pic>
          <p:nvPicPr>
            <p:cNvPr id="5" name="Picture 7" descr="BD06790_">
              <a:extLst>
                <a:ext uri="{FF2B5EF4-FFF2-40B4-BE49-F238E27FC236}">
                  <a16:creationId xmlns:a16="http://schemas.microsoft.com/office/drawing/2014/main" id="{9CDBB9D0-1106-4E01-B406-6868BDD511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248"/>
              <a:ext cx="480" cy="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8">
              <a:extLst>
                <a:ext uri="{FF2B5EF4-FFF2-40B4-BE49-F238E27FC236}">
                  <a16:creationId xmlns:a16="http://schemas.microsoft.com/office/drawing/2014/main" id="{2E5C0238-3B46-4970-85BF-E64DF821BF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" y="1647"/>
              <a:ext cx="4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CH" altLang="en-US"/>
                <a:t>Alice</a:t>
              </a:r>
              <a:endParaRPr lang="en-GB" altLang="en-US"/>
            </a:p>
          </p:txBody>
        </p:sp>
      </p:grpSp>
      <p:grpSp>
        <p:nvGrpSpPr>
          <p:cNvPr id="7" name="Group 9">
            <a:extLst>
              <a:ext uri="{FF2B5EF4-FFF2-40B4-BE49-F238E27FC236}">
                <a16:creationId xmlns:a16="http://schemas.microsoft.com/office/drawing/2014/main" id="{514ED0C4-D014-425B-BC86-FC8D041AB994}"/>
              </a:ext>
            </a:extLst>
          </p:cNvPr>
          <p:cNvGrpSpPr>
            <a:grpSpLocks/>
          </p:cNvGrpSpPr>
          <p:nvPr/>
        </p:nvGrpSpPr>
        <p:grpSpPr bwMode="auto">
          <a:xfrm>
            <a:off x="8187690" y="1585274"/>
            <a:ext cx="762000" cy="1052513"/>
            <a:chOff x="4608" y="1248"/>
            <a:chExt cx="480" cy="663"/>
          </a:xfrm>
        </p:grpSpPr>
        <p:pic>
          <p:nvPicPr>
            <p:cNvPr id="8" name="Picture 10" descr="BD06784_">
              <a:extLst>
                <a:ext uri="{FF2B5EF4-FFF2-40B4-BE49-F238E27FC236}">
                  <a16:creationId xmlns:a16="http://schemas.microsoft.com/office/drawing/2014/main" id="{75C9C57E-A9DF-4E21-905F-BFC89FF605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1248"/>
              <a:ext cx="480" cy="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11">
              <a:extLst>
                <a:ext uri="{FF2B5EF4-FFF2-40B4-BE49-F238E27FC236}">
                  <a16:creationId xmlns:a16="http://schemas.microsoft.com/office/drawing/2014/main" id="{5C5FE5B8-7C47-4FE5-A858-1C87970556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64" y="1680"/>
              <a:ext cx="3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CH" altLang="en-US" dirty="0"/>
                <a:t>Bob</a:t>
              </a:r>
              <a:endParaRPr lang="en-GB" altLang="en-US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145178F-B56E-4546-B34E-AC28B7B1454D}"/>
              </a:ext>
            </a:extLst>
          </p:cNvPr>
          <p:cNvGrpSpPr/>
          <p:nvPr/>
        </p:nvGrpSpPr>
        <p:grpSpPr>
          <a:xfrm>
            <a:off x="931286" y="1629376"/>
            <a:ext cx="1527139" cy="2095624"/>
            <a:chOff x="667126" y="2304702"/>
            <a:chExt cx="1527139" cy="20956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59673C5-7170-44EB-AD10-211B9A42B3FF}"/>
                </a:ext>
              </a:extLst>
            </p:cNvPr>
            <p:cNvGrpSpPr/>
            <p:nvPr/>
          </p:nvGrpSpPr>
          <p:grpSpPr>
            <a:xfrm>
              <a:off x="668984" y="3205112"/>
              <a:ext cx="1201291" cy="499488"/>
              <a:chOff x="3070988" y="3063369"/>
              <a:chExt cx="1201291" cy="499488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C556F93C-F677-4282-B770-8F94870F51AE}"/>
                  </a:ext>
                </a:extLst>
              </p:cNvPr>
              <p:cNvGrpSpPr/>
              <p:nvPr/>
            </p:nvGrpSpPr>
            <p:grpSpPr>
              <a:xfrm>
                <a:off x="3582667" y="3063369"/>
                <a:ext cx="689612" cy="499488"/>
                <a:chOff x="4555014" y="3440122"/>
                <a:chExt cx="689612" cy="499488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11FF3118-F3F5-480D-87F3-A6A01B53CDDC}"/>
                    </a:ext>
                  </a:extLst>
                </p:cNvPr>
                <p:cNvSpPr/>
                <p:nvPr/>
              </p:nvSpPr>
              <p:spPr>
                <a:xfrm>
                  <a:off x="4654313" y="3440122"/>
                  <a:ext cx="507999" cy="499488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" name="TextBox 24">
                      <a:extLst>
                        <a:ext uri="{FF2B5EF4-FFF2-40B4-BE49-F238E27FC236}">
                          <a16:creationId xmlns:a16="http://schemas.microsoft.com/office/drawing/2014/main" id="{ED1B80E0-7999-4560-B5D9-DEEB3A0598A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555014" y="3505200"/>
                      <a:ext cx="689612" cy="36933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+/×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3" name="TextBox 22">
                      <a:extLst>
                        <a:ext uri="{FF2B5EF4-FFF2-40B4-BE49-F238E27FC236}">
                          <a16:creationId xmlns:a16="http://schemas.microsoft.com/office/drawing/2014/main" id="{474187E4-5E61-429D-BFBC-990DC6CFFB4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555014" y="3505200"/>
                      <a:ext cx="689612" cy="369332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 b="-13115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274C464-877D-4D6B-A844-200A657CDA1A}"/>
                  </a:ext>
                </a:extLst>
              </p:cNvPr>
              <p:cNvSpPr txBox="1"/>
              <p:nvPr/>
            </p:nvSpPr>
            <p:spPr>
              <a:xfrm>
                <a:off x="3070988" y="3157002"/>
                <a:ext cx="511679" cy="30777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RNG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A7A0E822-4B14-41DD-9A1B-FD1704C711D3}"/>
                  </a:ext>
                </a:extLst>
              </p:cNvPr>
              <p:cNvCxnSpPr>
                <a:stCxn id="22" idx="3"/>
                <a:endCxn id="24" idx="1"/>
              </p:cNvCxnSpPr>
              <p:nvPr/>
            </p:nvCxnSpPr>
            <p:spPr>
              <a:xfrm>
                <a:off x="3582667" y="3310891"/>
                <a:ext cx="99299" cy="222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79BD4B2-0023-45BC-BCCF-9AB897621178}"/>
                </a:ext>
              </a:extLst>
            </p:cNvPr>
            <p:cNvGrpSpPr/>
            <p:nvPr/>
          </p:nvGrpSpPr>
          <p:grpSpPr>
            <a:xfrm>
              <a:off x="667126" y="3900838"/>
              <a:ext cx="1175078" cy="499488"/>
              <a:chOff x="3914445" y="3863410"/>
              <a:chExt cx="1175078" cy="499488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B1EFBA77-781E-4A77-A04D-1061F6C93298}"/>
                  </a:ext>
                </a:extLst>
              </p:cNvPr>
              <p:cNvGrpSpPr/>
              <p:nvPr/>
            </p:nvGrpSpPr>
            <p:grpSpPr>
              <a:xfrm>
                <a:off x="4526363" y="3863410"/>
                <a:ext cx="563160" cy="499488"/>
                <a:chOff x="4526363" y="3863410"/>
                <a:chExt cx="563160" cy="499488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1F19C36C-6219-45A5-9495-F53FC1787E17}"/>
                    </a:ext>
                  </a:extLst>
                </p:cNvPr>
                <p:cNvSpPr/>
                <p:nvPr/>
              </p:nvSpPr>
              <p:spPr>
                <a:xfrm>
                  <a:off x="4526363" y="3863410"/>
                  <a:ext cx="507999" cy="499488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" name="TextBox 19">
                      <a:extLst>
                        <a:ext uri="{FF2B5EF4-FFF2-40B4-BE49-F238E27FC236}">
                          <a16:creationId xmlns:a16="http://schemas.microsoft.com/office/drawing/2014/main" id="{F265A87C-316E-42F8-AC66-0ACABF49587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532478" y="3928488"/>
                      <a:ext cx="557045" cy="36933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/1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02" name="TextBox 101">
                      <a:extLst>
                        <a:ext uri="{FF2B5EF4-FFF2-40B4-BE49-F238E27FC236}">
                          <a16:creationId xmlns:a16="http://schemas.microsoft.com/office/drawing/2014/main" id="{B5112FBC-405E-41E8-B0CE-F26B35677C9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532478" y="3928488"/>
                      <a:ext cx="557045" cy="369332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l="-2198" b="-13333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447F175-B537-477B-BB37-29349B0C4269}"/>
                  </a:ext>
                </a:extLst>
              </p:cNvPr>
              <p:cNvSpPr txBox="1"/>
              <p:nvPr/>
            </p:nvSpPr>
            <p:spPr>
              <a:xfrm>
                <a:off x="3914445" y="3959265"/>
                <a:ext cx="511679" cy="30777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RNG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E4A05EDB-5619-4173-940A-693CB977BA3C}"/>
                  </a:ext>
                </a:extLst>
              </p:cNvPr>
              <p:cNvCxnSpPr>
                <a:stCxn id="17" idx="3"/>
                <a:endCxn id="19" idx="1"/>
              </p:cNvCxnSpPr>
              <p:nvPr/>
            </p:nvCxnSpPr>
            <p:spPr>
              <a:xfrm>
                <a:off x="4426124" y="4113154"/>
                <a:ext cx="10023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7B4999E-E808-4525-87A8-1B59395F2564}"/>
                </a:ext>
              </a:extLst>
            </p:cNvPr>
            <p:cNvCxnSpPr>
              <a:stCxn id="19" idx="0"/>
              <a:endCxn id="24" idx="2"/>
            </p:cNvCxnSpPr>
            <p:nvPr/>
          </p:nvCxnSpPr>
          <p:spPr>
            <a:xfrm flipV="1">
              <a:off x="1533044" y="3704600"/>
              <a:ext cx="918" cy="196238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E814DA2-8D44-4701-86C8-60722D3381FF}"/>
                </a:ext>
              </a:extLst>
            </p:cNvPr>
            <p:cNvCxnSpPr/>
            <p:nvPr/>
          </p:nvCxnSpPr>
          <p:spPr>
            <a:xfrm flipV="1">
              <a:off x="1524551" y="2778303"/>
              <a:ext cx="918" cy="420653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Graphic 14" descr="Flashlight">
              <a:extLst>
                <a:ext uri="{FF2B5EF4-FFF2-40B4-BE49-F238E27FC236}">
                  <a16:creationId xmlns:a16="http://schemas.microsoft.com/office/drawing/2014/main" id="{750429C0-AB64-4EB5-95E6-BB242FA91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2700000">
              <a:off x="1362992" y="2304702"/>
              <a:ext cx="831273" cy="831273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515A766-DF22-4933-88EF-38B671DD0B2F}"/>
              </a:ext>
            </a:extLst>
          </p:cNvPr>
          <p:cNvGrpSpPr/>
          <p:nvPr/>
        </p:nvGrpSpPr>
        <p:grpSpPr>
          <a:xfrm>
            <a:off x="7004532" y="1631799"/>
            <a:ext cx="1201291" cy="1397475"/>
            <a:chOff x="6740372" y="2307125"/>
            <a:chExt cx="1201291" cy="1397475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589849-63B8-4504-9AFA-3FC4D4F9841D}"/>
                </a:ext>
              </a:extLst>
            </p:cNvPr>
            <p:cNvCxnSpPr>
              <a:cxnSpLocks/>
              <a:stCxn id="36" idx="0"/>
              <a:endCxn id="31" idx="2"/>
            </p:cNvCxnSpPr>
            <p:nvPr/>
          </p:nvCxnSpPr>
          <p:spPr>
            <a:xfrm flipH="1" flipV="1">
              <a:off x="7076185" y="2997994"/>
              <a:ext cx="500" cy="207118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Graphic 27" descr="Volume">
              <a:extLst>
                <a:ext uri="{FF2B5EF4-FFF2-40B4-BE49-F238E27FC236}">
                  <a16:creationId xmlns:a16="http://schemas.microsoft.com/office/drawing/2014/main" id="{F1AC6D3A-C327-4205-A62A-5D64F108B3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45731"/>
            <a:stretch/>
          </p:blipFill>
          <p:spPr>
            <a:xfrm rot="10800000">
              <a:off x="7420004" y="2307125"/>
              <a:ext cx="451125" cy="831273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D4C7D45-4502-4341-957F-CC7346467A6E}"/>
                </a:ext>
              </a:extLst>
            </p:cNvPr>
            <p:cNvGrpSpPr/>
            <p:nvPr/>
          </p:nvGrpSpPr>
          <p:grpSpPr>
            <a:xfrm flipH="1">
              <a:off x="6740372" y="3205112"/>
              <a:ext cx="1201291" cy="499488"/>
              <a:chOff x="3070988" y="3063369"/>
              <a:chExt cx="1201291" cy="499488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9A6355E3-36AA-406D-9A1E-9849B7109A8A}"/>
                  </a:ext>
                </a:extLst>
              </p:cNvPr>
              <p:cNvGrpSpPr/>
              <p:nvPr/>
            </p:nvGrpSpPr>
            <p:grpSpPr>
              <a:xfrm>
                <a:off x="3582667" y="3063369"/>
                <a:ext cx="689612" cy="499488"/>
                <a:chOff x="4555014" y="3440122"/>
                <a:chExt cx="689612" cy="499488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DEC2035-B9E0-4E92-BB24-75E8AE237185}"/>
                    </a:ext>
                  </a:extLst>
                </p:cNvPr>
                <p:cNvSpPr/>
                <p:nvPr/>
              </p:nvSpPr>
              <p:spPr>
                <a:xfrm>
                  <a:off x="4654313" y="3440122"/>
                  <a:ext cx="507999" cy="499488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00A34816-B0B5-4E9C-9FBA-1D89BDA7CFF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555014" y="3505200"/>
                      <a:ext cx="689612" cy="36933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+/×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17" name="TextBox 116">
                      <a:extLst>
                        <a:ext uri="{FF2B5EF4-FFF2-40B4-BE49-F238E27FC236}">
                          <a16:creationId xmlns:a16="http://schemas.microsoft.com/office/drawing/2014/main" id="{938B9FF8-47F3-4C09-8FE5-13BE5B5941C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555014" y="3505200"/>
                      <a:ext cx="689612" cy="369332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 b="-13115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9A7AFE6-4142-4ACD-A6CA-8D8561F2C17F}"/>
                  </a:ext>
                </a:extLst>
              </p:cNvPr>
              <p:cNvSpPr txBox="1"/>
              <p:nvPr/>
            </p:nvSpPr>
            <p:spPr>
              <a:xfrm>
                <a:off x="3070988" y="3157002"/>
                <a:ext cx="511679" cy="30777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RNG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439DF72-5FEA-486E-9238-3F538E97CDD5}"/>
                  </a:ext>
                </a:extLst>
              </p:cNvPr>
              <p:cNvCxnSpPr>
                <a:stCxn id="34" idx="3"/>
                <a:endCxn id="36" idx="1"/>
              </p:cNvCxnSpPr>
              <p:nvPr/>
            </p:nvCxnSpPr>
            <p:spPr>
              <a:xfrm>
                <a:off x="3582667" y="3310891"/>
                <a:ext cx="99299" cy="222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782603D-3AC7-4EF3-BED4-B57B8C300833}"/>
                </a:ext>
              </a:extLst>
            </p:cNvPr>
            <p:cNvGrpSpPr/>
            <p:nvPr/>
          </p:nvGrpSpPr>
          <p:grpSpPr>
            <a:xfrm>
              <a:off x="6784766" y="2428875"/>
              <a:ext cx="582838" cy="569119"/>
              <a:chOff x="6784766" y="2428875"/>
              <a:chExt cx="582838" cy="569119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6168721-C19D-4DCE-BE32-392493C7ECAB}"/>
                  </a:ext>
                </a:extLst>
              </p:cNvPr>
              <p:cNvSpPr/>
              <p:nvPr/>
            </p:nvSpPr>
            <p:spPr>
              <a:xfrm>
                <a:off x="6784766" y="2428875"/>
                <a:ext cx="582838" cy="56911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Graphic 31" descr="Beer">
                <a:extLst>
                  <a:ext uri="{FF2B5EF4-FFF2-40B4-BE49-F238E27FC236}">
                    <a16:creationId xmlns:a16="http://schemas.microsoft.com/office/drawing/2014/main" id="{AF7A0BF9-FB2D-4EFC-BA30-BB9439C04C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rcRect l="22528" t="32108" r="39080" b="17684"/>
              <a:stretch/>
            </p:blipFill>
            <p:spPr>
              <a:xfrm>
                <a:off x="6903607" y="2490785"/>
                <a:ext cx="351049" cy="459105"/>
              </a:xfrm>
              <a:prstGeom prst="rect">
                <a:avLst/>
              </a:prstGeom>
            </p:spPr>
          </p:pic>
        </p:grpSp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91FABB5-CDEA-40FE-BC5B-06B50C739824}"/>
              </a:ext>
            </a:extLst>
          </p:cNvPr>
          <p:cNvCxnSpPr/>
          <p:nvPr/>
        </p:nvCxnSpPr>
        <p:spPr>
          <a:xfrm>
            <a:off x="2586781" y="2062337"/>
            <a:ext cx="4391025" cy="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F0190B4-03E4-4359-86FE-C5F486B96E31}"/>
              </a:ext>
            </a:extLst>
          </p:cNvPr>
          <p:cNvGrpSpPr/>
          <p:nvPr/>
        </p:nvGrpSpPr>
        <p:grpSpPr>
          <a:xfrm>
            <a:off x="1574530" y="1736925"/>
            <a:ext cx="6529610" cy="569115"/>
            <a:chOff x="1269730" y="3773691"/>
            <a:chExt cx="6529610" cy="56911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72DA443-1810-48EB-BAEC-2CDBF2EE36AD}"/>
                </a:ext>
              </a:extLst>
            </p:cNvPr>
            <p:cNvSpPr/>
            <p:nvPr/>
          </p:nvSpPr>
          <p:spPr>
            <a:xfrm>
              <a:off x="6744126" y="3773691"/>
              <a:ext cx="1055214" cy="56911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E218C90-0F84-4251-8AA9-203F3D9C1EDE}"/>
                </a:ext>
              </a:extLst>
            </p:cNvPr>
            <p:cNvSpPr/>
            <p:nvPr/>
          </p:nvSpPr>
          <p:spPr>
            <a:xfrm>
              <a:off x="1269730" y="3773691"/>
              <a:ext cx="1055214" cy="56911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2309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FAAA6-907B-4530-B675-61A263862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end</a:t>
            </a: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ED2D2A43-5426-46AE-82B2-588F8E6CB8E8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3057700"/>
            <a:ext cx="762000" cy="1000125"/>
            <a:chOff x="480" y="1248"/>
            <a:chExt cx="480" cy="630"/>
          </a:xfrm>
        </p:grpSpPr>
        <p:pic>
          <p:nvPicPr>
            <p:cNvPr id="5" name="Picture 7" descr="BD06790_">
              <a:extLst>
                <a:ext uri="{FF2B5EF4-FFF2-40B4-BE49-F238E27FC236}">
                  <a16:creationId xmlns:a16="http://schemas.microsoft.com/office/drawing/2014/main" id="{DAD5147E-84C1-4739-B9C6-610B415D81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248"/>
              <a:ext cx="480" cy="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8">
              <a:extLst>
                <a:ext uri="{FF2B5EF4-FFF2-40B4-BE49-F238E27FC236}">
                  <a16:creationId xmlns:a16="http://schemas.microsoft.com/office/drawing/2014/main" id="{065206E3-D88C-4DA1-AC22-E21B51BDAF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" y="1647"/>
              <a:ext cx="4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CH" altLang="en-US"/>
                <a:t>Alice</a:t>
              </a:r>
              <a:endParaRPr lang="en-GB" altLang="en-US"/>
            </a:p>
          </p:txBody>
        </p:sp>
      </p:grpSp>
      <p:grpSp>
        <p:nvGrpSpPr>
          <p:cNvPr id="7" name="Group 9">
            <a:extLst>
              <a:ext uri="{FF2B5EF4-FFF2-40B4-BE49-F238E27FC236}">
                <a16:creationId xmlns:a16="http://schemas.microsoft.com/office/drawing/2014/main" id="{F4475808-3AB6-41AE-AA2E-5558A027C8E4}"/>
              </a:ext>
            </a:extLst>
          </p:cNvPr>
          <p:cNvGrpSpPr>
            <a:grpSpLocks/>
          </p:cNvGrpSpPr>
          <p:nvPr/>
        </p:nvGrpSpPr>
        <p:grpSpPr bwMode="auto">
          <a:xfrm>
            <a:off x="7882890" y="3012440"/>
            <a:ext cx="762000" cy="1052513"/>
            <a:chOff x="4608" y="1248"/>
            <a:chExt cx="480" cy="663"/>
          </a:xfrm>
        </p:grpSpPr>
        <p:pic>
          <p:nvPicPr>
            <p:cNvPr id="8" name="Picture 10" descr="BD06784_">
              <a:extLst>
                <a:ext uri="{FF2B5EF4-FFF2-40B4-BE49-F238E27FC236}">
                  <a16:creationId xmlns:a16="http://schemas.microsoft.com/office/drawing/2014/main" id="{BDAB70D7-2282-4DED-BAFB-72E8CB14AE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1248"/>
              <a:ext cx="480" cy="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11">
              <a:extLst>
                <a:ext uri="{FF2B5EF4-FFF2-40B4-BE49-F238E27FC236}">
                  <a16:creationId xmlns:a16="http://schemas.microsoft.com/office/drawing/2014/main" id="{D05DB5BA-9B44-491A-82A2-1B63FA3B55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64" y="1680"/>
              <a:ext cx="3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CH" altLang="en-US" dirty="0"/>
                <a:t>Bob</a:t>
              </a:r>
              <a:endParaRPr lang="en-GB" altLang="en-US" dirty="0"/>
            </a:p>
          </p:txBody>
        </p:sp>
      </p:grp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537373EB-E9D1-4829-B158-0C1AB1E26B27}"/>
              </a:ext>
            </a:extLst>
          </p:cNvPr>
          <p:cNvSpPr/>
          <p:nvPr/>
        </p:nvSpPr>
        <p:spPr>
          <a:xfrm>
            <a:off x="1386840" y="2092588"/>
            <a:ext cx="949960" cy="630239"/>
          </a:xfrm>
          <a:prstGeom prst="wedgeRoundRectCallout">
            <a:avLst>
              <a:gd name="adj1" fmla="val -57197"/>
              <a:gd name="adj2" fmla="val 9313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Bye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26CE0B8-2340-415B-9C83-905ED6E24EA2}"/>
              </a:ext>
            </a:extLst>
          </p:cNvPr>
          <p:cNvSpPr/>
          <p:nvPr/>
        </p:nvSpPr>
        <p:spPr>
          <a:xfrm>
            <a:off x="5201920" y="1396928"/>
            <a:ext cx="2203450" cy="1280232"/>
          </a:xfrm>
          <a:prstGeom prst="wedgeRoundRectCallout">
            <a:avLst>
              <a:gd name="adj1" fmla="val 67920"/>
              <a:gd name="adj2" fmla="val 8140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Thank you for your attention!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16C1870-FD00-483D-A672-596E19891C05}"/>
              </a:ext>
            </a:extLst>
          </p:cNvPr>
          <p:cNvGrpSpPr/>
          <p:nvPr/>
        </p:nvGrpSpPr>
        <p:grpSpPr>
          <a:xfrm>
            <a:off x="3074841" y="4562377"/>
            <a:ext cx="692727" cy="1063877"/>
            <a:chOff x="4208651" y="1224719"/>
            <a:chExt cx="692727" cy="1063877"/>
          </a:xfrm>
        </p:grpSpPr>
        <p:pic>
          <p:nvPicPr>
            <p:cNvPr id="13" name="Picture 12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2D0F22A9-5F31-490C-ABC2-4BE88E426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8651" y="1224719"/>
              <a:ext cx="692727" cy="692727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4" name="Text Box 11">
              <a:extLst>
                <a:ext uri="{FF2B5EF4-FFF2-40B4-BE49-F238E27FC236}">
                  <a16:creationId xmlns:a16="http://schemas.microsoft.com/office/drawing/2014/main" id="{182C923B-ACD6-47B5-91B7-5E6FAF5804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1168" y="1919264"/>
              <a:ext cx="508857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CH" altLang="en-US" dirty="0"/>
                <a:t>Eve</a:t>
              </a:r>
              <a:endParaRPr lang="en-GB" altLang="en-US" dirty="0"/>
            </a:p>
          </p:txBody>
        </p:sp>
      </p:grp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6A28C682-43AF-43E9-A150-CDDB1AAF7EC1}"/>
              </a:ext>
            </a:extLst>
          </p:cNvPr>
          <p:cNvSpPr/>
          <p:nvPr/>
        </p:nvSpPr>
        <p:spPr>
          <a:xfrm>
            <a:off x="3922508" y="3205982"/>
            <a:ext cx="2079278" cy="956246"/>
          </a:xfrm>
          <a:prstGeom prst="wedgeRoundRectCallout">
            <a:avLst>
              <a:gd name="adj1" fmla="val -51977"/>
              <a:gd name="adj2" fmla="val 8257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You’re welcome ;-)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37A141-B242-4141-BC12-48CDA0200DD9}"/>
              </a:ext>
            </a:extLst>
          </p:cNvPr>
          <p:cNvGrpSpPr/>
          <p:nvPr/>
        </p:nvGrpSpPr>
        <p:grpSpPr>
          <a:xfrm>
            <a:off x="7227754" y="4725145"/>
            <a:ext cx="1638657" cy="1936359"/>
            <a:chOff x="7227754" y="4725145"/>
            <a:chExt cx="1638657" cy="193635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6849922-01AB-47AD-926F-490138594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76093" y="4725145"/>
              <a:ext cx="1590318" cy="1584249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C01F21C-0EEF-4BEF-9405-881DA34AA482}"/>
                </a:ext>
              </a:extLst>
            </p:cNvPr>
            <p:cNvSpPr/>
            <p:nvPr/>
          </p:nvSpPr>
          <p:spPr>
            <a:xfrm>
              <a:off x="7227754" y="6261394"/>
              <a:ext cx="159759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/>
                <a:t>https://www.linkedin.com/in/hamsen/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10414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1388CC-042C-4429-922F-4A0450AAD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Who am I?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D3E0388-C3D9-4785-97D8-F5C9C3530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Studied</a:t>
            </a:r>
            <a:r>
              <a:rPr lang="de-DE" sz="2000" dirty="0"/>
              <a:t> Physics @ TU Ilmenau, MIT, TU Munich and Harvard</a:t>
            </a:r>
          </a:p>
          <a:p>
            <a:endParaRPr lang="de-DE" sz="2000" dirty="0"/>
          </a:p>
          <a:p>
            <a:r>
              <a:rPr lang="de-DE" sz="2000" dirty="0" err="1"/>
              <a:t>Researched</a:t>
            </a:r>
            <a:r>
              <a:rPr lang="de-DE" sz="2000" dirty="0"/>
              <a:t> on </a:t>
            </a:r>
            <a:r>
              <a:rPr lang="de-DE" sz="2000" dirty="0" err="1"/>
              <a:t>quantum</a:t>
            </a:r>
            <a:r>
              <a:rPr lang="de-DE" sz="2000" dirty="0"/>
              <a:t> </a:t>
            </a:r>
            <a:r>
              <a:rPr lang="de-DE" sz="2000" dirty="0" err="1"/>
              <a:t>optics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PhD @ MPQ</a:t>
            </a:r>
          </a:p>
          <a:p>
            <a:endParaRPr lang="de-DE" sz="2000" dirty="0"/>
          </a:p>
          <a:p>
            <a:r>
              <a:rPr lang="de-DE" sz="2000" dirty="0" err="1"/>
              <a:t>Developed</a:t>
            </a:r>
            <a:r>
              <a:rPr lang="de-DE" sz="2000" dirty="0"/>
              <a:t> </a:t>
            </a:r>
            <a:r>
              <a:rPr lang="de-DE" sz="2000" dirty="0" err="1"/>
              <a:t>software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robots</a:t>
            </a:r>
            <a:r>
              <a:rPr lang="de-DE" sz="2000" dirty="0"/>
              <a:t> @ </a:t>
            </a:r>
            <a:r>
              <a:rPr lang="de-DE" sz="2000" dirty="0" err="1"/>
              <a:t>Magazino</a:t>
            </a:r>
            <a:endParaRPr lang="de-DE" sz="2000" dirty="0"/>
          </a:p>
          <a:p>
            <a:endParaRPr lang="de-DE" sz="2000" dirty="0"/>
          </a:p>
          <a:p>
            <a:r>
              <a:rPr lang="de-DE" sz="2000" dirty="0" err="1"/>
              <a:t>Bringing</a:t>
            </a:r>
            <a:r>
              <a:rPr lang="de-DE" sz="2000" dirty="0"/>
              <a:t> IT </a:t>
            </a:r>
            <a:r>
              <a:rPr lang="de-DE" sz="2000" dirty="0" err="1"/>
              <a:t>security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software</a:t>
            </a:r>
            <a:r>
              <a:rPr lang="de-DE" sz="2000" dirty="0"/>
              <a:t> @ SSE</a:t>
            </a:r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pPr marL="0" indent="0">
              <a:buNone/>
            </a:pPr>
            <a:r>
              <a:rPr lang="de-DE" sz="2000" dirty="0"/>
              <a:t>Podcasts </a:t>
            </a:r>
            <a:r>
              <a:rPr lang="de-DE" sz="2000" dirty="0" err="1"/>
              <a:t>enthusiast</a:t>
            </a:r>
            <a:r>
              <a:rPr lang="de-DE" sz="2000" dirty="0"/>
              <a:t> (Logbuch Netzpolitik, Lage der Nation) and frequent </a:t>
            </a:r>
            <a:r>
              <a:rPr lang="de-DE" sz="2000" dirty="0" err="1"/>
              <a:t>visitor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c3!</a:t>
            </a:r>
          </a:p>
        </p:txBody>
      </p:sp>
      <p:pic>
        <p:nvPicPr>
          <p:cNvPr id="3" name="Picture 2" descr="A picture containing wheel, transport&#10;&#10;Description automatically generated">
            <a:extLst>
              <a:ext uri="{FF2B5EF4-FFF2-40B4-BE49-F238E27FC236}">
                <a16:creationId xmlns:a16="http://schemas.microsoft.com/office/drawing/2014/main" id="{3C8969BC-9E3C-427A-A691-0F70360D5C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536" y="3694281"/>
            <a:ext cx="2216264" cy="638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8BE4B7-FCB8-4DAD-B824-85549B97FD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" t="1363" r="2465" b="1842"/>
          <a:stretch/>
        </p:blipFill>
        <p:spPr>
          <a:xfrm>
            <a:off x="7610995" y="1829581"/>
            <a:ext cx="1091045" cy="1575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FD859C2-2089-4F85-A079-F2A290544BB2}"/>
              </a:ext>
            </a:extLst>
          </p:cNvPr>
          <p:cNvGrpSpPr/>
          <p:nvPr/>
        </p:nvGrpSpPr>
        <p:grpSpPr>
          <a:xfrm rot="20035747">
            <a:off x="7391877" y="5400852"/>
            <a:ext cx="1663848" cy="1235677"/>
            <a:chOff x="7403306" y="4803173"/>
            <a:chExt cx="1663848" cy="123567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8B5D733-6BF3-4FEC-ABD6-F106373A66E5}"/>
                </a:ext>
              </a:extLst>
            </p:cNvPr>
            <p:cNvSpPr/>
            <p:nvPr/>
          </p:nvSpPr>
          <p:spPr>
            <a:xfrm>
              <a:off x="7403306" y="5005388"/>
              <a:ext cx="1662113" cy="1033462"/>
            </a:xfrm>
            <a:prstGeom prst="rect">
              <a:avLst/>
            </a:prstGeom>
            <a:solidFill>
              <a:srgbClr val="FFCC99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 dirty="0">
                <a:solidFill>
                  <a:srgbClr val="C00000"/>
                </a:solidFill>
              </a:endParaRPr>
            </a:p>
            <a:p>
              <a:pPr algn="ctr"/>
              <a:endParaRPr lang="en-US" sz="1050" b="1" dirty="0">
                <a:solidFill>
                  <a:srgbClr val="C00000"/>
                </a:solidFill>
              </a:endParaRPr>
            </a:p>
            <a:p>
              <a:pPr algn="ctr"/>
              <a:endParaRPr lang="en-US" sz="800" b="1" dirty="0">
                <a:solidFill>
                  <a:srgbClr val="C00000"/>
                </a:solidFill>
              </a:endParaRPr>
            </a:p>
            <a:p>
              <a:pPr algn="ctr"/>
              <a:endParaRPr lang="en-US" sz="800" b="1" dirty="0">
                <a:solidFill>
                  <a:srgbClr val="C00000"/>
                </a:solidFill>
              </a:endParaRPr>
            </a:p>
            <a:p>
              <a:pPr algn="ctr"/>
              <a:endParaRPr lang="en-US" sz="1400" b="1" dirty="0">
                <a:solidFill>
                  <a:srgbClr val="C00000"/>
                </a:solidFill>
              </a:endParaRPr>
            </a:p>
            <a:p>
              <a:pPr algn="ctr"/>
              <a:r>
                <a:rPr lang="en-US" sz="1050" b="1" dirty="0">
                  <a:solidFill>
                    <a:srgbClr val="C00000"/>
                  </a:solidFill>
                </a:rPr>
                <a:t>The speaker is not a cryptographer!</a:t>
              </a:r>
            </a:p>
            <a:p>
              <a:pPr algn="ctr"/>
              <a:endParaRPr lang="en-US" sz="1050" b="1" dirty="0">
                <a:solidFill>
                  <a:srgbClr val="C00000"/>
                </a:solidFill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B64AF3B-3567-4038-8928-4095B599F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88269">
              <a:off x="7422525" y="4803173"/>
              <a:ext cx="1644629" cy="10877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33079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picture containing object, antenna&#10;&#10;Description automatically generated" hidden="1">
            <a:extLst>
              <a:ext uri="{FF2B5EF4-FFF2-40B4-BE49-F238E27FC236}">
                <a16:creationId xmlns:a16="http://schemas.microsoft.com/office/drawing/2014/main" id="{4BB0EBF2-ACFF-4A8E-8CF1-E808655DB6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05"/>
          <a:stretch/>
        </p:blipFill>
        <p:spPr>
          <a:xfrm>
            <a:off x="1200150" y="1294605"/>
            <a:ext cx="6762750" cy="14641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CC72F2-4BA5-4031-AD1E-FC70E140B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Cryptography and Key Distribution</a:t>
            </a: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D85CA711-8AD6-4846-A8C6-D9CE5E9C64F4}"/>
              </a:ext>
            </a:extLst>
          </p:cNvPr>
          <p:cNvGrpSpPr>
            <a:grpSpLocks/>
          </p:cNvGrpSpPr>
          <p:nvPr/>
        </p:nvGrpSpPr>
        <p:grpSpPr bwMode="auto">
          <a:xfrm>
            <a:off x="497840" y="2098040"/>
            <a:ext cx="762000" cy="1000125"/>
            <a:chOff x="480" y="1248"/>
            <a:chExt cx="480" cy="630"/>
          </a:xfrm>
        </p:grpSpPr>
        <p:pic>
          <p:nvPicPr>
            <p:cNvPr id="5" name="Picture 7" descr="BD06790_">
              <a:extLst>
                <a:ext uri="{FF2B5EF4-FFF2-40B4-BE49-F238E27FC236}">
                  <a16:creationId xmlns:a16="http://schemas.microsoft.com/office/drawing/2014/main" id="{C6B4CC87-33A4-4A92-8B4D-DC755056EC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248"/>
              <a:ext cx="480" cy="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8">
              <a:extLst>
                <a:ext uri="{FF2B5EF4-FFF2-40B4-BE49-F238E27FC236}">
                  <a16:creationId xmlns:a16="http://schemas.microsoft.com/office/drawing/2014/main" id="{5F16077A-8279-47CA-BEC2-757BD06A22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" y="1647"/>
              <a:ext cx="4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CH" altLang="en-US"/>
                <a:t>Alice</a:t>
              </a:r>
              <a:endParaRPr lang="en-GB" altLang="en-US"/>
            </a:p>
          </p:txBody>
        </p:sp>
      </p:grpSp>
      <p:grpSp>
        <p:nvGrpSpPr>
          <p:cNvPr id="7" name="Group 9">
            <a:extLst>
              <a:ext uri="{FF2B5EF4-FFF2-40B4-BE49-F238E27FC236}">
                <a16:creationId xmlns:a16="http://schemas.microsoft.com/office/drawing/2014/main" id="{D2CE4F48-3886-4F2C-984B-3F923674A01A}"/>
              </a:ext>
            </a:extLst>
          </p:cNvPr>
          <p:cNvGrpSpPr>
            <a:grpSpLocks/>
          </p:cNvGrpSpPr>
          <p:nvPr/>
        </p:nvGrpSpPr>
        <p:grpSpPr bwMode="auto">
          <a:xfrm>
            <a:off x="7923530" y="2006600"/>
            <a:ext cx="762000" cy="1052513"/>
            <a:chOff x="4608" y="1248"/>
            <a:chExt cx="480" cy="663"/>
          </a:xfrm>
        </p:grpSpPr>
        <p:pic>
          <p:nvPicPr>
            <p:cNvPr id="8" name="Picture 10" descr="BD06784_">
              <a:extLst>
                <a:ext uri="{FF2B5EF4-FFF2-40B4-BE49-F238E27FC236}">
                  <a16:creationId xmlns:a16="http://schemas.microsoft.com/office/drawing/2014/main" id="{53441CE8-F6A1-4DFD-8CB5-2D0BB517DF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1248"/>
              <a:ext cx="480" cy="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11">
              <a:extLst>
                <a:ext uri="{FF2B5EF4-FFF2-40B4-BE49-F238E27FC236}">
                  <a16:creationId xmlns:a16="http://schemas.microsoft.com/office/drawing/2014/main" id="{6F78C359-3F57-43CE-B6C2-6364098F3D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64" y="1680"/>
              <a:ext cx="3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CH" altLang="en-US" dirty="0"/>
                <a:t>Bob</a:t>
              </a:r>
              <a:endParaRPr lang="en-GB" altLang="en-US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EA9CA06-21EB-4D9C-BEFE-CFB0A383C64F}"/>
              </a:ext>
            </a:extLst>
          </p:cNvPr>
          <p:cNvGrpSpPr/>
          <p:nvPr/>
        </p:nvGrpSpPr>
        <p:grpSpPr>
          <a:xfrm>
            <a:off x="132080" y="711200"/>
            <a:ext cx="8910320" cy="1503680"/>
            <a:chOff x="132080" y="711200"/>
            <a:chExt cx="8910320" cy="1503680"/>
          </a:xfrm>
        </p:grpSpPr>
        <p:pic>
          <p:nvPicPr>
            <p:cNvPr id="40" name="Picture 39" descr="A picture containing table, furniture&#10;&#10;Description automatically generated">
              <a:extLst>
                <a:ext uri="{FF2B5EF4-FFF2-40B4-BE49-F238E27FC236}">
                  <a16:creationId xmlns:a16="http://schemas.microsoft.com/office/drawing/2014/main" id="{8FBB27F3-0235-4B05-84E0-EAB66627B5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07" b="6614"/>
            <a:stretch/>
          </p:blipFill>
          <p:spPr>
            <a:xfrm>
              <a:off x="1529231" y="1243701"/>
              <a:ext cx="6085536" cy="971179"/>
            </a:xfrm>
            <a:prstGeom prst="rect">
              <a:avLst/>
            </a:prstGeom>
          </p:spPr>
        </p:pic>
        <p:sp>
          <p:nvSpPr>
            <p:cNvPr id="41" name="Arc 40">
              <a:extLst>
                <a:ext uri="{FF2B5EF4-FFF2-40B4-BE49-F238E27FC236}">
                  <a16:creationId xmlns:a16="http://schemas.microsoft.com/office/drawing/2014/main" id="{539251DD-9D36-4D70-AFAC-156520DDFCC7}"/>
                </a:ext>
              </a:extLst>
            </p:cNvPr>
            <p:cNvSpPr/>
            <p:nvPr/>
          </p:nvSpPr>
          <p:spPr>
            <a:xfrm flipV="1">
              <a:off x="132080" y="711200"/>
              <a:ext cx="1808480" cy="1417320"/>
            </a:xfrm>
            <a:prstGeom prst="arc">
              <a:avLst>
                <a:gd name="adj1" fmla="val 17219132"/>
                <a:gd name="adj2" fmla="val 21508348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c 41">
              <a:extLst>
                <a:ext uri="{FF2B5EF4-FFF2-40B4-BE49-F238E27FC236}">
                  <a16:creationId xmlns:a16="http://schemas.microsoft.com/office/drawing/2014/main" id="{2F0BBA26-A649-48BF-8089-3FD5CDF18F0B}"/>
                </a:ext>
              </a:extLst>
            </p:cNvPr>
            <p:cNvSpPr/>
            <p:nvPr/>
          </p:nvSpPr>
          <p:spPr>
            <a:xfrm flipH="1" flipV="1">
              <a:off x="7233920" y="711200"/>
              <a:ext cx="1808480" cy="1417320"/>
            </a:xfrm>
            <a:prstGeom prst="arc">
              <a:avLst>
                <a:gd name="adj1" fmla="val 17219132"/>
                <a:gd name="adj2" fmla="val 140229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B4DC4436-0481-4B2B-B638-D8DB7082B40B}"/>
              </a:ext>
            </a:extLst>
          </p:cNvPr>
          <p:cNvSpPr txBox="1"/>
          <p:nvPr/>
        </p:nvSpPr>
        <p:spPr>
          <a:xfrm>
            <a:off x="499750" y="3840480"/>
            <a:ext cx="25066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Communication should be secure!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Authentic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Confidential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Integrity</a:t>
            </a:r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4DCCE0C0-8F36-40E5-B8D2-84243D3DC806}"/>
              </a:ext>
            </a:extLst>
          </p:cNvPr>
          <p:cNvSpPr/>
          <p:nvPr/>
        </p:nvSpPr>
        <p:spPr>
          <a:xfrm>
            <a:off x="3962400" y="4059922"/>
            <a:ext cx="1219200" cy="44704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07A5029-FC57-47E5-938A-817618176194}"/>
              </a:ext>
            </a:extLst>
          </p:cNvPr>
          <p:cNvSpPr txBox="1"/>
          <p:nvPr/>
        </p:nvSpPr>
        <p:spPr>
          <a:xfrm>
            <a:off x="6137595" y="3840480"/>
            <a:ext cx="29733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Choose Transport Layer Security (TLS)!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v1.2 or higher!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Select Cipher suite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A2C0696-B8DB-4B9F-8EB7-EACF4DD0D454}"/>
              </a:ext>
            </a:extLst>
          </p:cNvPr>
          <p:cNvGrpSpPr/>
          <p:nvPr/>
        </p:nvGrpSpPr>
        <p:grpSpPr>
          <a:xfrm>
            <a:off x="1451087" y="2237330"/>
            <a:ext cx="567771" cy="1261331"/>
            <a:chOff x="1451087" y="2237330"/>
            <a:chExt cx="567771" cy="1261331"/>
          </a:xfrm>
        </p:grpSpPr>
        <p:pic>
          <p:nvPicPr>
            <p:cNvPr id="48" name="Graphic 47" descr="Document">
              <a:extLst>
                <a:ext uri="{FF2B5EF4-FFF2-40B4-BE49-F238E27FC236}">
                  <a16:creationId xmlns:a16="http://schemas.microsoft.com/office/drawing/2014/main" id="{4BF0F1D8-D14D-408F-B188-F5D0160A0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451087" y="2237330"/>
              <a:ext cx="567771" cy="567771"/>
            </a:xfrm>
            <a:prstGeom prst="rect">
              <a:avLst/>
            </a:prstGeom>
          </p:spPr>
        </p:pic>
        <p:pic>
          <p:nvPicPr>
            <p:cNvPr id="50" name="Graphic 49" descr="Key">
              <a:extLst>
                <a:ext uri="{FF2B5EF4-FFF2-40B4-BE49-F238E27FC236}">
                  <a16:creationId xmlns:a16="http://schemas.microsoft.com/office/drawing/2014/main" id="{3CF7FA9D-6521-48C7-8010-33073584A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451087" y="2930890"/>
              <a:ext cx="567771" cy="567771"/>
            </a:xfrm>
            <a:prstGeom prst="rect">
              <a:avLst/>
            </a:prstGeom>
          </p:spPr>
        </p:pic>
        <p:pic>
          <p:nvPicPr>
            <p:cNvPr id="52" name="Graphic 51" descr="Add">
              <a:extLst>
                <a:ext uri="{FF2B5EF4-FFF2-40B4-BE49-F238E27FC236}">
                  <a16:creationId xmlns:a16="http://schemas.microsoft.com/office/drawing/2014/main" id="{F5A38B13-C2CC-43C4-BC6D-BA820C251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589294" y="2783277"/>
              <a:ext cx="291356" cy="291356"/>
            </a:xfrm>
            <a:prstGeom prst="rect">
              <a:avLst/>
            </a:prstGeom>
          </p:spPr>
        </p:pic>
      </p:grp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D00F339E-2E3A-4C2F-8A2C-242BD9F52EFF}"/>
              </a:ext>
            </a:extLst>
          </p:cNvPr>
          <p:cNvCxnSpPr>
            <a:cxnSpLocks/>
          </p:cNvCxnSpPr>
          <p:nvPr/>
        </p:nvCxnSpPr>
        <p:spPr>
          <a:xfrm>
            <a:off x="3065595" y="2867995"/>
            <a:ext cx="311441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22F8A6F-65C0-4E38-AE9A-35E43E9EFD7A}"/>
              </a:ext>
            </a:extLst>
          </p:cNvPr>
          <p:cNvGrpSpPr/>
          <p:nvPr/>
        </p:nvGrpSpPr>
        <p:grpSpPr>
          <a:xfrm>
            <a:off x="1995331" y="2594303"/>
            <a:ext cx="894562" cy="547385"/>
            <a:chOff x="1995331" y="2594303"/>
            <a:chExt cx="894562" cy="547385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4F27212B-A07B-4FA9-B3BB-9B672A1FC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2508" y="2594303"/>
              <a:ext cx="547385" cy="547385"/>
            </a:xfrm>
            <a:prstGeom prst="rect">
              <a:avLst/>
            </a:prstGeom>
          </p:spPr>
        </p:pic>
        <p:pic>
          <p:nvPicPr>
            <p:cNvPr id="62" name="Graphic 61" descr="Pause">
              <a:extLst>
                <a:ext uri="{FF2B5EF4-FFF2-40B4-BE49-F238E27FC236}">
                  <a16:creationId xmlns:a16="http://schemas.microsoft.com/office/drawing/2014/main" id="{8087CC6A-01C0-4A61-9870-F9972493B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5400000">
              <a:off x="2050487" y="2723283"/>
              <a:ext cx="179112" cy="289424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92C5311-A6D1-41B0-B74B-B620E87964CC}"/>
              </a:ext>
            </a:extLst>
          </p:cNvPr>
          <p:cNvGrpSpPr/>
          <p:nvPr/>
        </p:nvGrpSpPr>
        <p:grpSpPr>
          <a:xfrm>
            <a:off x="6375128" y="2186748"/>
            <a:ext cx="567771" cy="1289463"/>
            <a:chOff x="6314168" y="2186748"/>
            <a:chExt cx="567771" cy="1289463"/>
          </a:xfrm>
        </p:grpSpPr>
        <p:pic>
          <p:nvPicPr>
            <p:cNvPr id="67" name="Graphic 66" descr="Key">
              <a:extLst>
                <a:ext uri="{FF2B5EF4-FFF2-40B4-BE49-F238E27FC236}">
                  <a16:creationId xmlns:a16="http://schemas.microsoft.com/office/drawing/2014/main" id="{2531599C-7EE8-4912-A2B9-E89DC0409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314168" y="2908440"/>
              <a:ext cx="567771" cy="567771"/>
            </a:xfrm>
            <a:prstGeom prst="rect">
              <a:avLst/>
            </a:prstGeom>
          </p:spPr>
        </p:pic>
        <p:pic>
          <p:nvPicPr>
            <p:cNvPr id="68" name="Graphic 67" descr="Add">
              <a:extLst>
                <a:ext uri="{FF2B5EF4-FFF2-40B4-BE49-F238E27FC236}">
                  <a16:creationId xmlns:a16="http://schemas.microsoft.com/office/drawing/2014/main" id="{C30F4595-A503-49E8-AF65-5044FE9AC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452375" y="2760827"/>
              <a:ext cx="291356" cy="291356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B6C6D13F-67F6-4597-A5D6-F0BE59ACE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1770" y="2186748"/>
              <a:ext cx="547385" cy="547385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2B8F59F-12CF-4C75-87BB-E81FB5B6D708}"/>
              </a:ext>
            </a:extLst>
          </p:cNvPr>
          <p:cNvGrpSpPr/>
          <p:nvPr/>
        </p:nvGrpSpPr>
        <p:grpSpPr>
          <a:xfrm>
            <a:off x="6919372" y="2584109"/>
            <a:ext cx="849561" cy="567771"/>
            <a:chOff x="6919372" y="2584109"/>
            <a:chExt cx="849561" cy="567771"/>
          </a:xfrm>
        </p:grpSpPr>
        <p:pic>
          <p:nvPicPr>
            <p:cNvPr id="70" name="Graphic 69" descr="Pause">
              <a:extLst>
                <a:ext uri="{FF2B5EF4-FFF2-40B4-BE49-F238E27FC236}">
                  <a16:creationId xmlns:a16="http://schemas.microsoft.com/office/drawing/2014/main" id="{8A85C246-7898-43F5-A1EE-96E869D7E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5400000">
              <a:off x="6974528" y="2700833"/>
              <a:ext cx="179112" cy="289424"/>
            </a:xfrm>
            <a:prstGeom prst="rect">
              <a:avLst/>
            </a:prstGeom>
          </p:spPr>
        </p:pic>
        <p:pic>
          <p:nvPicPr>
            <p:cNvPr id="72" name="Graphic 71" descr="Document">
              <a:extLst>
                <a:ext uri="{FF2B5EF4-FFF2-40B4-BE49-F238E27FC236}">
                  <a16:creationId xmlns:a16="http://schemas.microsoft.com/office/drawing/2014/main" id="{31689245-DE89-4F21-9F83-633169ECD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201162" y="2584109"/>
              <a:ext cx="567771" cy="567771"/>
            </a:xfrm>
            <a:prstGeom prst="rect">
              <a:avLst/>
            </a:prstGeom>
          </p:spPr>
        </p:pic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7FE0D3D3-F8D1-4548-81F7-C4F536CE659B}"/>
              </a:ext>
            </a:extLst>
          </p:cNvPr>
          <p:cNvSpPr txBox="1"/>
          <p:nvPr/>
        </p:nvSpPr>
        <p:spPr>
          <a:xfrm>
            <a:off x="2753470" y="5705792"/>
            <a:ext cx="4034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DHE – RSA – AES128 – SHA256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7E1B62C-1679-4367-8E4F-1DAB61E98A3F}"/>
              </a:ext>
            </a:extLst>
          </p:cNvPr>
          <p:cNvGrpSpPr/>
          <p:nvPr/>
        </p:nvGrpSpPr>
        <p:grpSpPr>
          <a:xfrm>
            <a:off x="2378390" y="5312220"/>
            <a:ext cx="1473801" cy="478120"/>
            <a:chOff x="2378390" y="5312220"/>
            <a:chExt cx="1473801" cy="478120"/>
          </a:xfrm>
        </p:grpSpPr>
        <p:sp>
          <p:nvSpPr>
            <p:cNvPr id="76" name="Left Brace 75">
              <a:extLst>
                <a:ext uri="{FF2B5EF4-FFF2-40B4-BE49-F238E27FC236}">
                  <a16:creationId xmlns:a16="http://schemas.microsoft.com/office/drawing/2014/main" id="{DA4B675E-B2BD-4676-8AE8-E1C68FB8E0C2}"/>
                </a:ext>
              </a:extLst>
            </p:cNvPr>
            <p:cNvSpPr/>
            <p:nvPr/>
          </p:nvSpPr>
          <p:spPr>
            <a:xfrm rot="5400000">
              <a:off x="3027296" y="5474997"/>
              <a:ext cx="154895" cy="475792"/>
            </a:xfrm>
            <a:prstGeom prst="leftBrac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009F840-D866-4E96-B4A3-4B7F26454D00}"/>
                </a:ext>
              </a:extLst>
            </p:cNvPr>
            <p:cNvSpPr txBox="1"/>
            <p:nvPr/>
          </p:nvSpPr>
          <p:spPr>
            <a:xfrm>
              <a:off x="2378390" y="5312220"/>
              <a:ext cx="14738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Key Exchange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24EF894F-35C9-4F23-9146-BE5B668DE0F0}"/>
              </a:ext>
            </a:extLst>
          </p:cNvPr>
          <p:cNvGrpSpPr/>
          <p:nvPr/>
        </p:nvGrpSpPr>
        <p:grpSpPr>
          <a:xfrm>
            <a:off x="3107214" y="6073609"/>
            <a:ext cx="1613775" cy="493748"/>
            <a:chOff x="3086894" y="6073609"/>
            <a:chExt cx="1613775" cy="493748"/>
          </a:xfrm>
        </p:grpSpPr>
        <p:sp>
          <p:nvSpPr>
            <p:cNvPr id="78" name="Left Brace 77">
              <a:extLst>
                <a:ext uri="{FF2B5EF4-FFF2-40B4-BE49-F238E27FC236}">
                  <a16:creationId xmlns:a16="http://schemas.microsoft.com/office/drawing/2014/main" id="{1DF586FE-CB9A-498F-BBC8-2D6A98E8C62C}"/>
                </a:ext>
              </a:extLst>
            </p:cNvPr>
            <p:cNvSpPr/>
            <p:nvPr/>
          </p:nvSpPr>
          <p:spPr>
            <a:xfrm rot="16200000">
              <a:off x="3816335" y="5913161"/>
              <a:ext cx="154895" cy="475792"/>
            </a:xfrm>
            <a:prstGeom prst="leftBrac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61399C4-130B-473A-A738-0320DFD4C539}"/>
                </a:ext>
              </a:extLst>
            </p:cNvPr>
            <p:cNvSpPr txBox="1"/>
            <p:nvPr/>
          </p:nvSpPr>
          <p:spPr>
            <a:xfrm>
              <a:off x="3086894" y="6198025"/>
              <a:ext cx="16137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Authentication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803F64D9-F0D3-45F8-AAD5-8C44A9AB8D9E}"/>
              </a:ext>
            </a:extLst>
          </p:cNvPr>
          <p:cNvGrpSpPr/>
          <p:nvPr/>
        </p:nvGrpSpPr>
        <p:grpSpPr>
          <a:xfrm>
            <a:off x="4311008" y="5312220"/>
            <a:ext cx="1213922" cy="478120"/>
            <a:chOff x="4270368" y="5312220"/>
            <a:chExt cx="1213922" cy="478120"/>
          </a:xfrm>
        </p:grpSpPr>
        <p:sp>
          <p:nvSpPr>
            <p:cNvPr id="80" name="Left Brace 79">
              <a:extLst>
                <a:ext uri="{FF2B5EF4-FFF2-40B4-BE49-F238E27FC236}">
                  <a16:creationId xmlns:a16="http://schemas.microsoft.com/office/drawing/2014/main" id="{35FF5B6E-5989-40F9-AFAE-C2A7B5ECF439}"/>
                </a:ext>
              </a:extLst>
            </p:cNvPr>
            <p:cNvSpPr/>
            <p:nvPr/>
          </p:nvSpPr>
          <p:spPr>
            <a:xfrm rot="5400000">
              <a:off x="4797242" y="5255693"/>
              <a:ext cx="154895" cy="914400"/>
            </a:xfrm>
            <a:prstGeom prst="leftBrac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C452A524-282A-45DB-8A90-AABD95FBCE9D}"/>
                </a:ext>
              </a:extLst>
            </p:cNvPr>
            <p:cNvSpPr txBox="1"/>
            <p:nvPr/>
          </p:nvSpPr>
          <p:spPr>
            <a:xfrm>
              <a:off x="4270368" y="5312220"/>
              <a:ext cx="12139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Encryption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7EE003E-B7B7-4057-8DC2-1CF3C876E2CE}"/>
              </a:ext>
            </a:extLst>
          </p:cNvPr>
          <p:cNvGrpSpPr/>
          <p:nvPr/>
        </p:nvGrpSpPr>
        <p:grpSpPr>
          <a:xfrm>
            <a:off x="4936014" y="6073609"/>
            <a:ext cx="2502545" cy="493748"/>
            <a:chOff x="4885214" y="6073609"/>
            <a:chExt cx="2502545" cy="493748"/>
          </a:xfrm>
        </p:grpSpPr>
        <p:sp>
          <p:nvSpPr>
            <p:cNvPr id="82" name="Left Brace 81">
              <a:extLst>
                <a:ext uri="{FF2B5EF4-FFF2-40B4-BE49-F238E27FC236}">
                  <a16:creationId xmlns:a16="http://schemas.microsoft.com/office/drawing/2014/main" id="{6639EA75-CD6C-4885-9907-927F92FE7619}"/>
                </a:ext>
              </a:extLst>
            </p:cNvPr>
            <p:cNvSpPr/>
            <p:nvPr/>
          </p:nvSpPr>
          <p:spPr>
            <a:xfrm rot="16200000">
              <a:off x="6037159" y="5693857"/>
              <a:ext cx="154895" cy="914400"/>
            </a:xfrm>
            <a:prstGeom prst="leftBrac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F40AA912-1DE5-4B2C-BB06-8E5658CCD59F}"/>
                </a:ext>
              </a:extLst>
            </p:cNvPr>
            <p:cNvSpPr txBox="1"/>
            <p:nvPr/>
          </p:nvSpPr>
          <p:spPr>
            <a:xfrm>
              <a:off x="4885214" y="6198025"/>
              <a:ext cx="25025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Message Authentication</a:t>
              </a: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10B7C772-46AB-45FC-9389-358E6F5A3BC0}"/>
              </a:ext>
            </a:extLst>
          </p:cNvPr>
          <p:cNvSpPr txBox="1"/>
          <p:nvPr/>
        </p:nvSpPr>
        <p:spPr>
          <a:xfrm>
            <a:off x="2753470" y="5707903"/>
            <a:ext cx="4034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DHE </a:t>
            </a:r>
            <a:r>
              <a:rPr lang="en-US" sz="2400" b="1" dirty="0">
                <a:solidFill>
                  <a:schemeClr val="bg1">
                    <a:lumMod val="75000"/>
                  </a:schemeClr>
                </a:solidFill>
              </a:rPr>
              <a:t>– RSA – AES128 – SHA256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E49A5726-9413-415C-B226-0ED8EB1173FC}"/>
              </a:ext>
            </a:extLst>
          </p:cNvPr>
          <p:cNvGrpSpPr/>
          <p:nvPr/>
        </p:nvGrpSpPr>
        <p:grpSpPr>
          <a:xfrm>
            <a:off x="2104946" y="3306419"/>
            <a:ext cx="4184094" cy="626980"/>
            <a:chOff x="2104946" y="3306419"/>
            <a:chExt cx="4184094" cy="626980"/>
          </a:xfrm>
        </p:grpSpPr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18AC9989-05EC-4725-99BE-7DB0E0C057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31890" y="3306419"/>
              <a:ext cx="957150" cy="34294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10D34271-7000-4D6F-B821-2A7EA40F650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04946" y="3326364"/>
              <a:ext cx="1091854" cy="30519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C5B044C8-98F7-493A-9E9A-7B7EED7B86FE}"/>
                </a:ext>
              </a:extLst>
            </p:cNvPr>
            <p:cNvSpPr txBox="1"/>
            <p:nvPr/>
          </p:nvSpPr>
          <p:spPr>
            <a:xfrm>
              <a:off x="2716273" y="3564067"/>
              <a:ext cx="3467616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How to securely exchange the key?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DAC4EB60-372D-4710-BBC0-1CF33467B58D}"/>
              </a:ext>
            </a:extLst>
          </p:cNvPr>
          <p:cNvGrpSpPr/>
          <p:nvPr/>
        </p:nvGrpSpPr>
        <p:grpSpPr>
          <a:xfrm>
            <a:off x="496002" y="6073609"/>
            <a:ext cx="2861424" cy="751352"/>
            <a:chOff x="496002" y="6073609"/>
            <a:chExt cx="2861424" cy="751352"/>
          </a:xfrm>
        </p:grpSpPr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AE69A7D9-EAB3-47AE-A312-4695645BAB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80650" y="6073609"/>
              <a:ext cx="872821" cy="38202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D9099AAF-2074-43EF-9671-04E044D16DDF}"/>
                </a:ext>
              </a:extLst>
            </p:cNvPr>
            <p:cNvSpPr txBox="1"/>
            <p:nvPr/>
          </p:nvSpPr>
          <p:spPr>
            <a:xfrm>
              <a:off x="496002" y="6455629"/>
              <a:ext cx="2861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Only computationally secure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5D9E273F-70F4-4A58-8AB1-38E02DA7E788}"/>
              </a:ext>
            </a:extLst>
          </p:cNvPr>
          <p:cNvGrpSpPr/>
          <p:nvPr/>
        </p:nvGrpSpPr>
        <p:grpSpPr>
          <a:xfrm>
            <a:off x="4208651" y="1224719"/>
            <a:ext cx="692727" cy="1063877"/>
            <a:chOff x="4208651" y="1224719"/>
            <a:chExt cx="692727" cy="1063877"/>
          </a:xfrm>
        </p:grpSpPr>
        <p:pic>
          <p:nvPicPr>
            <p:cNvPr id="111" name="Picture 110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FF8114C8-9EA0-4D41-A080-3B21FB16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8651" y="1224719"/>
              <a:ext cx="692727" cy="692727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14" name="Text Box 11">
              <a:extLst>
                <a:ext uri="{FF2B5EF4-FFF2-40B4-BE49-F238E27FC236}">
                  <a16:creationId xmlns:a16="http://schemas.microsoft.com/office/drawing/2014/main" id="{549D7A19-033B-40E2-96D7-597E5D7BF7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1168" y="1919264"/>
              <a:ext cx="508857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CH" altLang="en-US" dirty="0"/>
                <a:t>Eve</a:t>
              </a:r>
              <a:endParaRPr lang="en-GB" alt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3BB81D0-A5DE-459B-9928-EF7026C01F69}"/>
                  </a:ext>
                </a:extLst>
              </p:cNvPr>
              <p:cNvSpPr/>
              <p:nvPr/>
            </p:nvSpPr>
            <p:spPr>
              <a:xfrm>
                <a:off x="3308350" y="6455398"/>
                <a:ext cx="530535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b="1" dirty="0">
                    <a:solidFill>
                      <a:srgbClr val="FF0000"/>
                    </a:solidFill>
                  </a:rPr>
                  <a:t>  Quantum Key Distribution offers physical security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3BB81D0-A5DE-459B-9928-EF7026C01F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8350" y="6455398"/>
                <a:ext cx="5305358" cy="369332"/>
              </a:xfrm>
              <a:prstGeom prst="rect">
                <a:avLst/>
              </a:prstGeom>
              <a:blipFill>
                <a:blip r:embed="rId16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803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0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3" dur="indefinite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6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indefinite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9" dur="indefinite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75" grpId="0"/>
      <p:bldP spid="75" grpId="1"/>
      <p:bldP spid="90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267168A3-E1DD-4E40-B79B-78337B3D7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172" y="2245455"/>
            <a:ext cx="537308" cy="24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B7E4A59B-10E6-4B2F-B932-86B869FD4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172" y="2292083"/>
            <a:ext cx="537308" cy="24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711E3241-35E3-4BD4-9994-4B3B01413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172" y="2155816"/>
            <a:ext cx="537308" cy="24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63EFB5CF-55AB-47CB-AA45-CFB5E4531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172" y="2439278"/>
            <a:ext cx="537308" cy="24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E1CB2990-A180-40BA-978C-DDBA3B310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172" y="2317122"/>
            <a:ext cx="537308" cy="24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7FBF2D96-870B-45C2-9B48-21931370F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172" y="2278443"/>
            <a:ext cx="537308" cy="24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B375F2B9-754D-4096-9FD2-8091185A7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172" y="2292083"/>
            <a:ext cx="537308" cy="24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8479EAB6-BA0B-48A0-98DC-148864BF8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172" y="2444483"/>
            <a:ext cx="537308" cy="24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3C08A5C6-4503-4DA7-AF9A-FCD8C30F1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172" y="2211964"/>
            <a:ext cx="537308" cy="24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15C4B8BC-7D5D-4B1D-9E47-E57828B4E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172" y="2272566"/>
            <a:ext cx="537308" cy="24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7F21EFA5-F039-42F1-AA52-93979D533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172" y="2272224"/>
            <a:ext cx="537308" cy="24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419C18F1-7290-4E33-8F20-277451C53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172" y="2438864"/>
            <a:ext cx="537308" cy="24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1307C2AC-D4FF-46E7-AF05-A5847998A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172" y="2494783"/>
            <a:ext cx="537308" cy="24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D97141C2-94B9-45D9-ADB7-ABAD44F02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172" y="2261934"/>
            <a:ext cx="537308" cy="24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910E8EA9-D9D0-4B5B-A867-56FF1216A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172" y="2245455"/>
            <a:ext cx="537308" cy="24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1B23BFA2-9D8B-4C88-AA54-4E06C0084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172" y="2292083"/>
            <a:ext cx="537308" cy="24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502C0903-B624-43D0-ACB0-B3A4E8CE5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172" y="2155816"/>
            <a:ext cx="537308" cy="24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B8BAF57B-BEA6-4DAD-AABA-5D3D5BD7A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172" y="2439278"/>
            <a:ext cx="537308" cy="24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2AECFF77-F753-4643-B64D-AD8E1F90E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172" y="2317122"/>
            <a:ext cx="537308" cy="24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05EC4258-24FB-4BFD-9DC2-866C8AE51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172" y="2278443"/>
            <a:ext cx="537308" cy="24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EB1F0977-DCD6-4B38-B61F-B13755CB8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172" y="2292083"/>
            <a:ext cx="537308" cy="24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B18412DB-57B7-4CA2-9594-6C667579E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172" y="2444483"/>
            <a:ext cx="537308" cy="24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E2ADFB8A-A1BE-4804-BA07-E5F73A228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172" y="2211964"/>
            <a:ext cx="537308" cy="24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164E7916-56AC-43D9-8E6F-03B33F342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172" y="2272566"/>
            <a:ext cx="537308" cy="24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AA24E49B-8C18-4744-809C-D0734CEFA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172" y="2272224"/>
            <a:ext cx="537308" cy="24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1F6526F5-BF1D-459C-B7BD-EC2A27976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172" y="2438864"/>
            <a:ext cx="537308" cy="24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B57D1864-2511-47EC-ABB1-0E516AA24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172" y="2494783"/>
            <a:ext cx="537308" cy="24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1E8C8C2E-0743-40C2-A9F6-64877526C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172" y="2261934"/>
            <a:ext cx="537308" cy="24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4D3E8CC-A515-47D4-87DC-C24E2C60C841}"/>
              </a:ext>
            </a:extLst>
          </p:cNvPr>
          <p:cNvSpPr/>
          <p:nvPr/>
        </p:nvSpPr>
        <p:spPr>
          <a:xfrm>
            <a:off x="1621410" y="2053255"/>
            <a:ext cx="919885" cy="772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3228F27-442F-40E1-8156-BBFC13073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53996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&lt; 1900: Light is a wave!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&gt; 1900: Light consists of particles (photons)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&gt; 1980: First single-photon sources</a:t>
            </a:r>
          </a:p>
          <a:p>
            <a:endParaRPr lang="en-US" sz="24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Photon cannot be split!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Measurements are irreversible.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678665-A449-429A-B118-B9A745121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08" y="2825901"/>
            <a:ext cx="3333750" cy="1714500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09A6F57-DB8A-482B-AA09-68D9672D91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03" y="1630856"/>
            <a:ext cx="5299191" cy="17335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3CD1EF-20B6-4F1A-8F26-7ED40C5F8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Enter the photon!</a:t>
            </a:r>
          </a:p>
        </p:txBody>
      </p:sp>
      <p:pic>
        <p:nvPicPr>
          <p:cNvPr id="11" name="Picture 10" descr="A close up of a logo&#10;&#10;Description automatically generated" hidden="1">
            <a:extLst>
              <a:ext uri="{FF2B5EF4-FFF2-40B4-BE49-F238E27FC236}">
                <a16:creationId xmlns:a16="http://schemas.microsoft.com/office/drawing/2014/main" id="{7054C803-EDDB-41E0-833B-1DA55A5398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098" y="951402"/>
            <a:ext cx="2302532" cy="1916941"/>
          </a:xfrm>
          <a:prstGeom prst="rect">
            <a:avLst/>
          </a:prstGeom>
        </p:spPr>
      </p:pic>
      <p:pic>
        <p:nvPicPr>
          <p:cNvPr id="21" name="Picture 20" descr="A picture containing object&#10;&#10;Description automatically generated" hidden="1">
            <a:extLst>
              <a:ext uri="{FF2B5EF4-FFF2-40B4-BE49-F238E27FC236}">
                <a16:creationId xmlns:a16="http://schemas.microsoft.com/office/drawing/2014/main" id="{4A02149F-5D32-4CA9-84C0-A91706206F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941" y="2304550"/>
            <a:ext cx="4265744" cy="215645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1D325FD9-323A-4195-8093-0401CDB7E344}"/>
              </a:ext>
            </a:extLst>
          </p:cNvPr>
          <p:cNvGrpSpPr/>
          <p:nvPr/>
        </p:nvGrpSpPr>
        <p:grpSpPr>
          <a:xfrm>
            <a:off x="511795" y="4645016"/>
            <a:ext cx="2506124" cy="1922624"/>
            <a:chOff x="420355" y="4492616"/>
            <a:chExt cx="2506124" cy="192262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5AC9FBF-61C0-4207-AE88-12C2E908C8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05" b="4735"/>
            <a:stretch/>
          </p:blipFill>
          <p:spPr>
            <a:xfrm>
              <a:off x="420355" y="4492616"/>
              <a:ext cx="2506124" cy="15492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EFC5F27-BBDA-41B8-B4F6-19F3C1A98974}"/>
                </a:ext>
              </a:extLst>
            </p:cNvPr>
            <p:cNvSpPr txBox="1"/>
            <p:nvPr/>
          </p:nvSpPr>
          <p:spPr>
            <a:xfrm>
              <a:off x="1323000" y="6015130"/>
              <a:ext cx="75693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100%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E7535A9-3267-4E3F-A91F-C13E8B8CA738}"/>
              </a:ext>
            </a:extLst>
          </p:cNvPr>
          <p:cNvGrpSpPr/>
          <p:nvPr/>
        </p:nvGrpSpPr>
        <p:grpSpPr>
          <a:xfrm>
            <a:off x="3385290" y="4645016"/>
            <a:ext cx="2515011" cy="1922624"/>
            <a:chOff x="3293850" y="4492616"/>
            <a:chExt cx="2515011" cy="192262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9953C0A-3F1F-4D98-8C39-58EEEDD2CD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09" b="4674"/>
            <a:stretch/>
          </p:blipFill>
          <p:spPr>
            <a:xfrm>
              <a:off x="3293850" y="4492616"/>
              <a:ext cx="2515011" cy="15492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59DE200-F640-4610-93C1-0483BAADF7F1}"/>
                </a:ext>
              </a:extLst>
            </p:cNvPr>
            <p:cNvSpPr txBox="1"/>
            <p:nvPr/>
          </p:nvSpPr>
          <p:spPr>
            <a:xfrm>
              <a:off x="4237807" y="6015130"/>
              <a:ext cx="49725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0%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A35B5D5-0C30-444F-8D32-7C69F4D0981D}"/>
              </a:ext>
            </a:extLst>
          </p:cNvPr>
          <p:cNvGrpSpPr/>
          <p:nvPr/>
        </p:nvGrpSpPr>
        <p:grpSpPr>
          <a:xfrm>
            <a:off x="6267672" y="4645015"/>
            <a:ext cx="2510568" cy="1922625"/>
            <a:chOff x="6176232" y="4492615"/>
            <a:chExt cx="2510568" cy="192262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5BCC724-0D63-40A3-946D-F320115D7B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09" b="4674"/>
            <a:stretch/>
          </p:blipFill>
          <p:spPr>
            <a:xfrm>
              <a:off x="6176232" y="4492615"/>
              <a:ext cx="2510568" cy="154926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8C00518-A70F-481A-8E6E-E5C34F7A8991}"/>
                </a:ext>
              </a:extLst>
            </p:cNvPr>
            <p:cNvSpPr txBox="1"/>
            <p:nvPr/>
          </p:nvSpPr>
          <p:spPr>
            <a:xfrm>
              <a:off x="7120189" y="6015130"/>
              <a:ext cx="62709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50%</a:t>
              </a:r>
            </a:p>
          </p:txBody>
        </p:sp>
      </p:grpSp>
      <p:pic>
        <p:nvPicPr>
          <p:cNvPr id="43" name="Picture 4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8A9A1551-CFD5-4B1E-AE28-5553A6A1B7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566" y="2894271"/>
            <a:ext cx="2996596" cy="149829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D959BCC-493F-4B46-B3D4-D255C04DFA72}"/>
              </a:ext>
            </a:extLst>
          </p:cNvPr>
          <p:cNvSpPr txBox="1"/>
          <p:nvPr/>
        </p:nvSpPr>
        <p:spPr>
          <a:xfrm>
            <a:off x="-50800" y="6167530"/>
            <a:ext cx="16014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Transmission: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AF7FC0F-1D25-48E0-B63F-71EB418D89B4}"/>
              </a:ext>
            </a:extLst>
          </p:cNvPr>
          <p:cNvSpPr txBox="1"/>
          <p:nvPr/>
        </p:nvSpPr>
        <p:spPr>
          <a:xfrm>
            <a:off x="-50800" y="6167530"/>
            <a:ext cx="14174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Probability:</a:t>
            </a:r>
          </a:p>
        </p:txBody>
      </p:sp>
      <p:pic>
        <p:nvPicPr>
          <p:cNvPr id="26" name="Picture 2" descr="C:\Users\Christoph Hamsen\Documents\Promotion\thesis\defense\figures\2PB\singleatomsequence\laser2.png">
            <a:extLst>
              <a:ext uri="{FF2B5EF4-FFF2-40B4-BE49-F238E27FC236}">
                <a16:creationId xmlns:a16="http://schemas.microsoft.com/office/drawing/2014/main" id="{5A3EE3D5-4CBD-4325-9FD7-FC84D909D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70" y="2143137"/>
            <a:ext cx="1990725" cy="6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332B93F-D868-4134-AFB8-E351755FABD7}"/>
              </a:ext>
            </a:extLst>
          </p:cNvPr>
          <p:cNvSpPr txBox="1"/>
          <p:nvPr/>
        </p:nvSpPr>
        <p:spPr>
          <a:xfrm>
            <a:off x="326247" y="6652479"/>
            <a:ext cx="37112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Image sources: </a:t>
            </a:r>
            <a:r>
              <a:rPr lang="en-US" sz="900" dirty="0">
                <a:hlinkClick r:id="rId12"/>
              </a:rPr>
              <a:t>Anton </a:t>
            </a:r>
            <a:r>
              <a:rPr lang="en-US" sz="900" dirty="0" err="1">
                <a:hlinkClick r:id="rId12"/>
              </a:rPr>
              <a:t>Paar</a:t>
            </a:r>
            <a:r>
              <a:rPr lang="en-US" sz="900" dirty="0">
                <a:hlinkClick r:id="rId12"/>
              </a:rPr>
              <a:t> (wiki.anton-paar.com)</a:t>
            </a:r>
            <a:r>
              <a:rPr lang="en-US" sz="900" dirty="0"/>
              <a:t>, </a:t>
            </a:r>
            <a:r>
              <a:rPr lang="en-US" sz="900" dirty="0">
                <a:hlinkClick r:id="rId13"/>
              </a:rPr>
              <a:t>oPhysics.com</a:t>
            </a:r>
            <a:r>
              <a:rPr lang="en-US" sz="900" dirty="0"/>
              <a:t>, </a:t>
            </a:r>
            <a:r>
              <a:rPr lang="en-US" sz="900" dirty="0">
                <a:hlinkClick r:id="rId14"/>
              </a:rPr>
              <a:t>Wikipedia</a:t>
            </a:r>
            <a:endParaRPr lang="en-US" sz="900" dirty="0"/>
          </a:p>
        </p:txBody>
      </p:sp>
      <p:grpSp>
        <p:nvGrpSpPr>
          <p:cNvPr id="27" name="Gruppieren 3">
            <a:extLst>
              <a:ext uri="{FF2B5EF4-FFF2-40B4-BE49-F238E27FC236}">
                <a16:creationId xmlns:a16="http://schemas.microsoft.com/office/drawing/2014/main" id="{48700A47-698C-4662-B901-E0D82F289765}"/>
              </a:ext>
            </a:extLst>
          </p:cNvPr>
          <p:cNvGrpSpPr/>
          <p:nvPr/>
        </p:nvGrpSpPr>
        <p:grpSpPr>
          <a:xfrm>
            <a:off x="550570" y="2143137"/>
            <a:ext cx="9441180" cy="614362"/>
            <a:chOff x="2455753" y="3121715"/>
            <a:chExt cx="9441180" cy="614362"/>
          </a:xfrm>
        </p:grpSpPr>
        <p:pic>
          <p:nvPicPr>
            <p:cNvPr id="28" name="Picture 3" descr="C:\Users\Christoph Hamsen\Documents\Promotion\thesis\defense\figures\2PB\singleatomsequence\laser3.png">
              <a:extLst>
                <a:ext uri="{FF2B5EF4-FFF2-40B4-BE49-F238E27FC236}">
                  <a16:creationId xmlns:a16="http://schemas.microsoft.com/office/drawing/2014/main" id="{5C486696-86E0-41E2-87E7-B9EACC3F3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5753" y="3121715"/>
              <a:ext cx="1990725" cy="614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C:\Users\Christoph Hamsen\Documents\Promotion\thesis\defense\figures\2PB\singleatomsequence\mode.png">
              <a:extLst>
                <a:ext uri="{FF2B5EF4-FFF2-40B4-BE49-F238E27FC236}">
                  <a16:creationId xmlns:a16="http://schemas.microsoft.com/office/drawing/2014/main" id="{818E59BC-75AA-4A68-AFDB-997A808A23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2150" y="3284860"/>
              <a:ext cx="7564783" cy="321143"/>
            </a:xfrm>
            <a:prstGeom prst="rect">
              <a:avLst/>
            </a:prstGeom>
            <a:noFill/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D24A7EE-9BC8-4513-A1A4-90E181107479}"/>
              </a:ext>
            </a:extLst>
          </p:cNvPr>
          <p:cNvGrpSpPr/>
          <p:nvPr/>
        </p:nvGrpSpPr>
        <p:grpSpPr>
          <a:xfrm>
            <a:off x="246955" y="1361588"/>
            <a:ext cx="8961700" cy="5521723"/>
            <a:chOff x="246955" y="1361588"/>
            <a:chExt cx="8961700" cy="552172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31E739C-64DC-4A8E-AA6A-36132288056F}"/>
                </a:ext>
              </a:extLst>
            </p:cNvPr>
            <p:cNvSpPr/>
            <p:nvPr/>
          </p:nvSpPr>
          <p:spPr>
            <a:xfrm>
              <a:off x="246955" y="1361588"/>
              <a:ext cx="8961700" cy="5521723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A picture containing indoor, writing implement, stationary, pen&#10;&#10;Description automatically generated">
              <a:extLst>
                <a:ext uri="{FF2B5EF4-FFF2-40B4-BE49-F238E27FC236}">
                  <a16:creationId xmlns:a16="http://schemas.microsoft.com/office/drawing/2014/main" id="{20A447BF-E582-483B-8652-86E578D0E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157" b="24070"/>
            <a:stretch/>
          </p:blipFill>
          <p:spPr>
            <a:xfrm>
              <a:off x="1725680" y="2053255"/>
              <a:ext cx="5677705" cy="228887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6BA4256-64D1-472F-95A1-DC68D3730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8380" y="4037827"/>
              <a:ext cx="4876800" cy="2188464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A6D0526-39B7-40AA-9BFF-7D9722931F6C}"/>
                  </a:ext>
                </a:extLst>
              </p:cNvPr>
              <p:cNvSpPr txBox="1"/>
              <p:nvPr/>
            </p:nvSpPr>
            <p:spPr>
              <a:xfrm>
                <a:off x="6760070" y="1579844"/>
                <a:ext cx="15416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0" smtClean="0">
                        <a:effectLst/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>
                    <a:effectLst/>
                  </a:rPr>
                  <a:t> </a:t>
                </a:r>
                <a:r>
                  <a:rPr lang="en-US" b="1" dirty="0">
                    <a:solidFill>
                      <a:srgbClr val="009933"/>
                    </a:solidFill>
                    <a:effectLst/>
                  </a:rPr>
                  <a:t>Polarization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A6D0526-39B7-40AA-9BFF-7D9722931F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0070" y="1579844"/>
                <a:ext cx="1541640" cy="369332"/>
              </a:xfrm>
              <a:prstGeom prst="rect">
                <a:avLst/>
              </a:prstGeom>
              <a:blipFill>
                <a:blip r:embed="rId19"/>
                <a:stretch>
                  <a:fillRect t="-8197" r="-3162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CAB7BD19-AA69-458C-A6B1-EC949AEE40B1}"/>
              </a:ext>
            </a:extLst>
          </p:cNvPr>
          <p:cNvGrpSpPr/>
          <p:nvPr/>
        </p:nvGrpSpPr>
        <p:grpSpPr>
          <a:xfrm>
            <a:off x="2604457" y="3010205"/>
            <a:ext cx="1342529" cy="468259"/>
            <a:chOff x="2604457" y="3010205"/>
            <a:chExt cx="1342529" cy="46825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CA6BFDA-3383-419E-B8B6-170ACAF330BD}"/>
                </a:ext>
              </a:extLst>
            </p:cNvPr>
            <p:cNvSpPr/>
            <p:nvPr/>
          </p:nvSpPr>
          <p:spPr>
            <a:xfrm>
              <a:off x="2927155" y="3010205"/>
              <a:ext cx="10198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9933"/>
                  </a:solidFill>
                </a:rPr>
                <a:t>Polarizer</a:t>
              </a:r>
              <a:endParaRPr lang="en-US" dirty="0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41AE88C-AD37-43F4-9847-041808EA93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4457" y="3267909"/>
              <a:ext cx="371990" cy="21055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3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0FC8338A-BE07-4390-BF7C-C8B6554CB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961" y="2089988"/>
            <a:ext cx="1393638" cy="64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2EAAABF-CD8B-48D7-AEF8-67BF02305B68}"/>
              </a:ext>
            </a:extLst>
          </p:cNvPr>
          <p:cNvSpPr txBox="1"/>
          <p:nvPr/>
        </p:nvSpPr>
        <p:spPr>
          <a:xfrm>
            <a:off x="4256820" y="6283047"/>
            <a:ext cx="50064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Image sources: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hlinkClick r:id="rId21"/>
              </a:rPr>
              <a:t>David </a:t>
            </a:r>
            <a:r>
              <a:rPr lang="en-US" sz="1100" dirty="0" err="1">
                <a:hlinkClick r:id="rId21"/>
              </a:rPr>
              <a:t>Nadlinger</a:t>
            </a:r>
            <a:r>
              <a:rPr lang="en-US" sz="1100" dirty="0">
                <a:hlinkClick r:id="rId21"/>
              </a:rPr>
              <a:t> @ Ion Trap Quantum Computing Group at University of Oxford</a:t>
            </a:r>
            <a:endParaRPr lang="en-US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hlinkClick r:id="rId22"/>
              </a:rPr>
              <a:t>Rempe Group @ Max Planck Institute of Quantum Optics</a:t>
            </a:r>
            <a:endParaRPr lang="en-US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953384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0.8592 0.00208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51" y="93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63" presetClass="pat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16667E-6 -4.81481E-6 L 0.86145 -4.81481E-6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73" y="0"/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63" presetClass="pat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4.16667E-6 2.59259E-6 L 0.86024 0.00046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03" y="23"/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63" presetClass="pat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4.16667E-6 -2.59259E-6 L 0.85954 -0.00625 " pathEditMode="relative" rAng="0" ptsTypes="AA">
                                      <p:cBhvr>
                                        <p:cTn id="197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69" y="-324"/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63" presetClass="pat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16667E-6 -1.48148E-6 L 0.86145 -0.02384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73" y="-1204"/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63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7.40741E-7 L 0.85868 -0.00023 " pathEditMode="relative" rAng="0" ptsTypes="AA">
                                      <p:cBhvr>
                                        <p:cTn id="20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34" y="-23"/>
                                    </p:animMotion>
                                  </p:childTnLst>
                                </p:cTn>
                              </p:par>
                              <p:par>
                                <p:cTn id="202" presetID="63" presetClass="pat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4.16667E-6 4.44444E-6 L 0.86111 -0.01713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56" y="-856"/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63" presetClass="pat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6 -1.11111E-6 L 0.85902 -0.0162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51" y="-810"/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63" presetClass="pat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4.16667E-6 -4.44444E-6 L 0.86111 -0.01388 " pathEditMode="relative" rAng="0" ptsTypes="AA">
                                      <p:cBhvr>
                                        <p:cTn id="20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56" y="-694"/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63" presetClass="pat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4.16667E-6 3.33333E-6 L 0.8618 -0.01343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90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500"/>
                            </p:stCondLst>
                            <p:childTnLst>
                              <p:par>
                                <p:cTn id="2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500"/>
                            </p:stCondLst>
                            <p:childTnLst>
                              <p:par>
                                <p:cTn id="2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500"/>
                            </p:stCondLst>
                            <p:childTnLst>
                              <p:par>
                                <p:cTn id="27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22" presetClass="exit" presetSubtype="8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500"/>
                            </p:stCondLst>
                            <p:childTnLst>
                              <p:par>
                                <p:cTn id="3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4" grpId="1"/>
      <p:bldP spid="44" grpId="2"/>
      <p:bldP spid="44" grpId="3"/>
      <p:bldP spid="45" grpId="0"/>
      <p:bldP spid="45" grpId="1"/>
      <p:bldP spid="25" grpId="0"/>
      <p:bldP spid="25" grpId="1"/>
      <p:bldP spid="9" grpId="0"/>
      <p:bldP spid="9" grpId="1"/>
      <p:bldP spid="24" grpId="0"/>
      <p:bldP spid="2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allout: Line 135">
            <a:extLst>
              <a:ext uri="{FF2B5EF4-FFF2-40B4-BE49-F238E27FC236}">
                <a16:creationId xmlns:a16="http://schemas.microsoft.com/office/drawing/2014/main" id="{2637C5DA-4CB5-44A0-863B-6ED95E8AF350}"/>
              </a:ext>
            </a:extLst>
          </p:cNvPr>
          <p:cNvSpPr/>
          <p:nvPr/>
        </p:nvSpPr>
        <p:spPr>
          <a:xfrm>
            <a:off x="2509497" y="4549620"/>
            <a:ext cx="4040172" cy="708658"/>
          </a:xfrm>
          <a:prstGeom prst="borderCallout1">
            <a:avLst>
              <a:gd name="adj1" fmla="val -853"/>
              <a:gd name="adj2" fmla="val 100090"/>
              <a:gd name="adj3" fmla="val -184860"/>
              <a:gd name="adj4" fmla="val 6162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A963DADF-43F1-4FEF-BA0A-8532F5087DD7}"/>
              </a:ext>
            </a:extLst>
          </p:cNvPr>
          <p:cNvCxnSpPr>
            <a:cxnSpLocks/>
            <a:stCxn id="116" idx="0"/>
            <a:endCxn id="64" idx="2"/>
          </p:cNvCxnSpPr>
          <p:nvPr/>
        </p:nvCxnSpPr>
        <p:spPr>
          <a:xfrm flipH="1" flipV="1">
            <a:off x="7076185" y="2997994"/>
            <a:ext cx="500" cy="207118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A picture containing object, antenna&#10;&#10;Description automatically generated" hidden="1">
            <a:extLst>
              <a:ext uri="{FF2B5EF4-FFF2-40B4-BE49-F238E27FC236}">
                <a16:creationId xmlns:a16="http://schemas.microsoft.com/office/drawing/2014/main" id="{4BB0EBF2-ACFF-4A8E-8CF1-E808655DB6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05"/>
          <a:stretch/>
        </p:blipFill>
        <p:spPr>
          <a:xfrm>
            <a:off x="1200150" y="1294605"/>
            <a:ext cx="6762750" cy="14641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CC72F2-4BA5-4031-AD1E-FC70E140B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548606"/>
            <a:ext cx="7207200" cy="762849"/>
          </a:xfrm>
        </p:spPr>
        <p:txBody>
          <a:bodyPr/>
          <a:lstStyle/>
          <a:p>
            <a:r>
              <a:rPr lang="en-US" dirty="0"/>
              <a:t>Quantum Key Distribution</a:t>
            </a: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D85CA711-8AD6-4846-A8C6-D9CE5E9C64F4}"/>
              </a:ext>
            </a:extLst>
          </p:cNvPr>
          <p:cNvGrpSpPr>
            <a:grpSpLocks/>
          </p:cNvGrpSpPr>
          <p:nvPr/>
        </p:nvGrpSpPr>
        <p:grpSpPr bwMode="auto">
          <a:xfrm>
            <a:off x="497840" y="2352040"/>
            <a:ext cx="762000" cy="1000125"/>
            <a:chOff x="480" y="1248"/>
            <a:chExt cx="480" cy="630"/>
          </a:xfrm>
        </p:grpSpPr>
        <p:pic>
          <p:nvPicPr>
            <p:cNvPr id="5" name="Picture 7" descr="BD06790_">
              <a:extLst>
                <a:ext uri="{FF2B5EF4-FFF2-40B4-BE49-F238E27FC236}">
                  <a16:creationId xmlns:a16="http://schemas.microsoft.com/office/drawing/2014/main" id="{C6B4CC87-33A4-4A92-8B4D-DC755056EC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248"/>
              <a:ext cx="480" cy="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8">
              <a:extLst>
                <a:ext uri="{FF2B5EF4-FFF2-40B4-BE49-F238E27FC236}">
                  <a16:creationId xmlns:a16="http://schemas.microsoft.com/office/drawing/2014/main" id="{5F16077A-8279-47CA-BEC2-757BD06A22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" y="1647"/>
              <a:ext cx="4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CH" altLang="en-US"/>
                <a:t>Alice</a:t>
              </a:r>
              <a:endParaRPr lang="en-GB" altLang="en-US"/>
            </a:p>
          </p:txBody>
        </p:sp>
      </p:grpSp>
      <p:grpSp>
        <p:nvGrpSpPr>
          <p:cNvPr id="7" name="Group 9">
            <a:extLst>
              <a:ext uri="{FF2B5EF4-FFF2-40B4-BE49-F238E27FC236}">
                <a16:creationId xmlns:a16="http://schemas.microsoft.com/office/drawing/2014/main" id="{D2CE4F48-3886-4F2C-984B-3F923674A01A}"/>
              </a:ext>
            </a:extLst>
          </p:cNvPr>
          <p:cNvGrpSpPr>
            <a:grpSpLocks/>
          </p:cNvGrpSpPr>
          <p:nvPr/>
        </p:nvGrpSpPr>
        <p:grpSpPr bwMode="auto">
          <a:xfrm>
            <a:off x="7923530" y="2260600"/>
            <a:ext cx="762000" cy="1052513"/>
            <a:chOff x="4608" y="1248"/>
            <a:chExt cx="480" cy="663"/>
          </a:xfrm>
        </p:grpSpPr>
        <p:pic>
          <p:nvPicPr>
            <p:cNvPr id="8" name="Picture 10" descr="BD06784_">
              <a:extLst>
                <a:ext uri="{FF2B5EF4-FFF2-40B4-BE49-F238E27FC236}">
                  <a16:creationId xmlns:a16="http://schemas.microsoft.com/office/drawing/2014/main" id="{53441CE8-F6A1-4DFD-8CB5-2D0BB517DF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1248"/>
              <a:ext cx="480" cy="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11">
              <a:extLst>
                <a:ext uri="{FF2B5EF4-FFF2-40B4-BE49-F238E27FC236}">
                  <a16:creationId xmlns:a16="http://schemas.microsoft.com/office/drawing/2014/main" id="{6F78C359-3F57-43CE-B6C2-6364098F3D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64" y="1680"/>
              <a:ext cx="3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CH" altLang="en-US" dirty="0"/>
                <a:t>Bob</a:t>
              </a:r>
              <a:endParaRPr lang="en-GB" altLang="en-US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EA9CA06-21EB-4D9C-BEFE-CFB0A383C64F}"/>
              </a:ext>
            </a:extLst>
          </p:cNvPr>
          <p:cNvGrpSpPr/>
          <p:nvPr/>
        </p:nvGrpSpPr>
        <p:grpSpPr>
          <a:xfrm>
            <a:off x="132080" y="965200"/>
            <a:ext cx="8910320" cy="1503680"/>
            <a:chOff x="132080" y="711200"/>
            <a:chExt cx="8910320" cy="1503680"/>
          </a:xfrm>
        </p:grpSpPr>
        <p:pic>
          <p:nvPicPr>
            <p:cNvPr id="40" name="Picture 39" descr="A picture containing table, furniture&#10;&#10;Description automatically generated">
              <a:extLst>
                <a:ext uri="{FF2B5EF4-FFF2-40B4-BE49-F238E27FC236}">
                  <a16:creationId xmlns:a16="http://schemas.microsoft.com/office/drawing/2014/main" id="{8FBB27F3-0235-4B05-84E0-EAB66627B5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07" b="6614"/>
            <a:stretch/>
          </p:blipFill>
          <p:spPr>
            <a:xfrm>
              <a:off x="1529231" y="1243701"/>
              <a:ext cx="6085536" cy="971179"/>
            </a:xfrm>
            <a:prstGeom prst="rect">
              <a:avLst/>
            </a:prstGeom>
          </p:spPr>
        </p:pic>
        <p:sp>
          <p:nvSpPr>
            <p:cNvPr id="41" name="Arc 40">
              <a:extLst>
                <a:ext uri="{FF2B5EF4-FFF2-40B4-BE49-F238E27FC236}">
                  <a16:creationId xmlns:a16="http://schemas.microsoft.com/office/drawing/2014/main" id="{539251DD-9D36-4D70-AFAC-156520DDFCC7}"/>
                </a:ext>
              </a:extLst>
            </p:cNvPr>
            <p:cNvSpPr/>
            <p:nvPr/>
          </p:nvSpPr>
          <p:spPr>
            <a:xfrm flipV="1">
              <a:off x="132080" y="711200"/>
              <a:ext cx="1808480" cy="1417320"/>
            </a:xfrm>
            <a:prstGeom prst="arc">
              <a:avLst>
                <a:gd name="adj1" fmla="val 17219132"/>
                <a:gd name="adj2" fmla="val 21508348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c 41">
              <a:extLst>
                <a:ext uri="{FF2B5EF4-FFF2-40B4-BE49-F238E27FC236}">
                  <a16:creationId xmlns:a16="http://schemas.microsoft.com/office/drawing/2014/main" id="{2F0BBA26-A649-48BF-8089-3FD5CDF18F0B}"/>
                </a:ext>
              </a:extLst>
            </p:cNvPr>
            <p:cNvSpPr/>
            <p:nvPr/>
          </p:nvSpPr>
          <p:spPr>
            <a:xfrm flipH="1" flipV="1">
              <a:off x="7233920" y="711200"/>
              <a:ext cx="1808480" cy="1417320"/>
            </a:xfrm>
            <a:prstGeom prst="arc">
              <a:avLst>
                <a:gd name="adj1" fmla="val 17219132"/>
                <a:gd name="adj2" fmla="val 140229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 hidden="1">
            <a:extLst>
              <a:ext uri="{FF2B5EF4-FFF2-40B4-BE49-F238E27FC236}">
                <a16:creationId xmlns:a16="http://schemas.microsoft.com/office/drawing/2014/main" id="{2DEF4913-8BC1-442D-B47E-B401916BEC37}"/>
              </a:ext>
            </a:extLst>
          </p:cNvPr>
          <p:cNvGrpSpPr/>
          <p:nvPr/>
        </p:nvGrpSpPr>
        <p:grpSpPr>
          <a:xfrm>
            <a:off x="6729207" y="2373778"/>
            <a:ext cx="690797" cy="687003"/>
            <a:chOff x="5954650" y="2747018"/>
            <a:chExt cx="919451" cy="914400"/>
          </a:xfrm>
        </p:grpSpPr>
        <p:pic>
          <p:nvPicPr>
            <p:cNvPr id="47" name="Graphic 46" descr="Close">
              <a:extLst>
                <a:ext uri="{FF2B5EF4-FFF2-40B4-BE49-F238E27FC236}">
                  <a16:creationId xmlns:a16="http://schemas.microsoft.com/office/drawing/2014/main" id="{897F24BD-EA39-4791-9723-36023768A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959701" y="2747018"/>
              <a:ext cx="914400" cy="914400"/>
            </a:xfrm>
            <a:prstGeom prst="rect">
              <a:avLst/>
            </a:prstGeom>
          </p:spPr>
        </p:pic>
        <p:pic>
          <p:nvPicPr>
            <p:cNvPr id="51" name="Graphic 50" descr="Add">
              <a:extLst>
                <a:ext uri="{FF2B5EF4-FFF2-40B4-BE49-F238E27FC236}">
                  <a16:creationId xmlns:a16="http://schemas.microsoft.com/office/drawing/2014/main" id="{4DA66904-C3AC-49A3-832D-A24E6A990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954650" y="2747018"/>
              <a:ext cx="914400" cy="9144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943AEF8-3643-4B79-A827-C5CA2043E6C6}"/>
              </a:ext>
            </a:extLst>
          </p:cNvPr>
          <p:cNvGrpSpPr/>
          <p:nvPr/>
        </p:nvGrpSpPr>
        <p:grpSpPr>
          <a:xfrm>
            <a:off x="1333700" y="3286636"/>
            <a:ext cx="6555146" cy="3613918"/>
            <a:chOff x="1333700" y="3286636"/>
            <a:chExt cx="6555146" cy="3613918"/>
          </a:xfrm>
        </p:grpSpPr>
        <p:pic>
          <p:nvPicPr>
            <p:cNvPr id="11" name="Picture 10" descr="A screenshot of a newspaper&#10;&#10;Description automatically generated">
              <a:extLst>
                <a:ext uri="{FF2B5EF4-FFF2-40B4-BE49-F238E27FC236}">
                  <a16:creationId xmlns:a16="http://schemas.microsoft.com/office/drawing/2014/main" id="{A10A695B-C4C7-4275-BC79-4D70C49E0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3700" y="3286636"/>
              <a:ext cx="6555146" cy="36139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12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539098BD-D641-4DC6-B6B5-67F62885A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30" t="8076" r="18813" b="8041"/>
            <a:stretch/>
          </p:blipFill>
          <p:spPr>
            <a:xfrm>
              <a:off x="1333700" y="3313113"/>
              <a:ext cx="1443688" cy="800041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DD1A538-54ED-4630-9690-48E72EC07096}"/>
              </a:ext>
            </a:extLst>
          </p:cNvPr>
          <p:cNvGrpSpPr/>
          <p:nvPr/>
        </p:nvGrpSpPr>
        <p:grpSpPr>
          <a:xfrm>
            <a:off x="81280" y="4496068"/>
            <a:ext cx="1123074" cy="2055575"/>
            <a:chOff x="81280" y="4394468"/>
            <a:chExt cx="1123074" cy="2055575"/>
          </a:xfrm>
        </p:grpSpPr>
        <p:sp>
          <p:nvSpPr>
            <p:cNvPr id="16" name="Plus Sign 15">
              <a:extLst>
                <a:ext uri="{FF2B5EF4-FFF2-40B4-BE49-F238E27FC236}">
                  <a16:creationId xmlns:a16="http://schemas.microsoft.com/office/drawing/2014/main" id="{8D752FA6-1C5B-4AE5-91BD-1332AC4D5834}"/>
                </a:ext>
              </a:extLst>
            </p:cNvPr>
            <p:cNvSpPr/>
            <p:nvPr/>
          </p:nvSpPr>
          <p:spPr>
            <a:xfrm>
              <a:off x="313633" y="4840248"/>
              <a:ext cx="658368" cy="660400"/>
            </a:xfrm>
            <a:prstGeom prst="mathPlus">
              <a:avLst>
                <a:gd name="adj1" fmla="val 8135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row: Left-Right 16">
              <a:extLst>
                <a:ext uri="{FF2B5EF4-FFF2-40B4-BE49-F238E27FC236}">
                  <a16:creationId xmlns:a16="http://schemas.microsoft.com/office/drawing/2014/main" id="{56909A5E-9BC3-425E-91E3-3D09CE2AF1F6}"/>
                </a:ext>
              </a:extLst>
            </p:cNvPr>
            <p:cNvSpPr/>
            <p:nvPr/>
          </p:nvSpPr>
          <p:spPr>
            <a:xfrm>
              <a:off x="181864" y="5754827"/>
              <a:ext cx="502920" cy="148133"/>
            </a:xfrm>
            <a:prstGeom prst="leftRightArrow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Arrow: Left-Right 64">
              <a:extLst>
                <a:ext uri="{FF2B5EF4-FFF2-40B4-BE49-F238E27FC236}">
                  <a16:creationId xmlns:a16="http://schemas.microsoft.com/office/drawing/2014/main" id="{42981017-7AA7-422F-BF15-41A19F8A746A}"/>
                </a:ext>
              </a:extLst>
            </p:cNvPr>
            <p:cNvSpPr/>
            <p:nvPr/>
          </p:nvSpPr>
          <p:spPr>
            <a:xfrm rot="16200000">
              <a:off x="688185" y="5754826"/>
              <a:ext cx="502920" cy="148133"/>
            </a:xfrm>
            <a:prstGeom prst="leftRight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662A792-92CA-482F-8E4B-A9F69B4BFC3F}"/>
                </a:ext>
              </a:extLst>
            </p:cNvPr>
            <p:cNvSpPr txBox="1"/>
            <p:nvPr/>
          </p:nvSpPr>
          <p:spPr>
            <a:xfrm>
              <a:off x="201620" y="6080711"/>
              <a:ext cx="4908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“0”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37D9B061-B44A-41C3-ADA3-3704C224FFAD}"/>
                </a:ext>
              </a:extLst>
            </p:cNvPr>
            <p:cNvSpPr txBox="1"/>
            <p:nvPr/>
          </p:nvSpPr>
          <p:spPr>
            <a:xfrm>
              <a:off x="680100" y="6080711"/>
              <a:ext cx="4908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“1”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66AADA2-9E04-4973-8E2C-053BCBF81F83}"/>
                </a:ext>
              </a:extLst>
            </p:cNvPr>
            <p:cNvSpPr/>
            <p:nvPr/>
          </p:nvSpPr>
          <p:spPr>
            <a:xfrm>
              <a:off x="81280" y="4769128"/>
              <a:ext cx="1123074" cy="168091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4EDB3D9-20C4-4150-8724-A1E53A580503}"/>
                </a:ext>
              </a:extLst>
            </p:cNvPr>
            <p:cNvSpPr txBox="1"/>
            <p:nvPr/>
          </p:nvSpPr>
          <p:spPr>
            <a:xfrm>
              <a:off x="164467" y="4394468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h/v basis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B6B25F1-96EF-4B4C-B0D1-BA919202737A}"/>
              </a:ext>
            </a:extLst>
          </p:cNvPr>
          <p:cNvGrpSpPr/>
          <p:nvPr/>
        </p:nvGrpSpPr>
        <p:grpSpPr>
          <a:xfrm>
            <a:off x="1269408" y="4496068"/>
            <a:ext cx="1154483" cy="2055575"/>
            <a:chOff x="1269408" y="4394468"/>
            <a:chExt cx="1154483" cy="2055575"/>
          </a:xfrm>
        </p:grpSpPr>
        <p:sp>
          <p:nvSpPr>
            <p:cNvPr id="89" name="Plus Sign 88">
              <a:extLst>
                <a:ext uri="{FF2B5EF4-FFF2-40B4-BE49-F238E27FC236}">
                  <a16:creationId xmlns:a16="http://schemas.microsoft.com/office/drawing/2014/main" id="{DDFA7A64-1B21-4B9A-95B3-1CD309E63F97}"/>
                </a:ext>
              </a:extLst>
            </p:cNvPr>
            <p:cNvSpPr/>
            <p:nvPr/>
          </p:nvSpPr>
          <p:spPr>
            <a:xfrm rot="2700000">
              <a:off x="1501761" y="4840248"/>
              <a:ext cx="658368" cy="660400"/>
            </a:xfrm>
            <a:prstGeom prst="mathPlus">
              <a:avLst>
                <a:gd name="adj1" fmla="val 8135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Arrow: Left-Right 90">
              <a:extLst>
                <a:ext uri="{FF2B5EF4-FFF2-40B4-BE49-F238E27FC236}">
                  <a16:creationId xmlns:a16="http://schemas.microsoft.com/office/drawing/2014/main" id="{2257B68F-F817-42DE-804C-A8B7CAF13031}"/>
                </a:ext>
              </a:extLst>
            </p:cNvPr>
            <p:cNvSpPr/>
            <p:nvPr/>
          </p:nvSpPr>
          <p:spPr>
            <a:xfrm rot="2700000">
              <a:off x="1369992" y="5754827"/>
              <a:ext cx="502920" cy="148133"/>
            </a:xfrm>
            <a:prstGeom prst="leftRight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Arrow: Left-Right 92">
              <a:extLst>
                <a:ext uri="{FF2B5EF4-FFF2-40B4-BE49-F238E27FC236}">
                  <a16:creationId xmlns:a16="http://schemas.microsoft.com/office/drawing/2014/main" id="{9B21ED48-6111-463E-8B4D-857A8FC41C97}"/>
                </a:ext>
              </a:extLst>
            </p:cNvPr>
            <p:cNvSpPr/>
            <p:nvPr/>
          </p:nvSpPr>
          <p:spPr>
            <a:xfrm rot="18900000">
              <a:off x="1876313" y="5754826"/>
              <a:ext cx="502920" cy="148133"/>
            </a:xfrm>
            <a:prstGeom prst="left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8777FCB-D4D2-46CA-9B36-68B439ECFBAF}"/>
                </a:ext>
              </a:extLst>
            </p:cNvPr>
            <p:cNvSpPr txBox="1"/>
            <p:nvPr/>
          </p:nvSpPr>
          <p:spPr>
            <a:xfrm>
              <a:off x="1389748" y="6080711"/>
              <a:ext cx="4908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“0”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77FBCB11-0980-4324-9849-1EDCFB7DB89C}"/>
                </a:ext>
              </a:extLst>
            </p:cNvPr>
            <p:cNvSpPr txBox="1"/>
            <p:nvPr/>
          </p:nvSpPr>
          <p:spPr>
            <a:xfrm>
              <a:off x="1868228" y="6080711"/>
              <a:ext cx="4908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“1”</a:t>
              </a: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C213C4E7-481A-4F31-89B3-493A5E594F9F}"/>
                </a:ext>
              </a:extLst>
            </p:cNvPr>
            <p:cNvSpPr/>
            <p:nvPr/>
          </p:nvSpPr>
          <p:spPr>
            <a:xfrm>
              <a:off x="1269408" y="4769128"/>
              <a:ext cx="1123074" cy="168091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4B1E06BB-C3D8-4C23-BDB5-5B3302A16589}"/>
                </a:ext>
              </a:extLst>
            </p:cNvPr>
            <p:cNvSpPr txBox="1"/>
            <p:nvPr/>
          </p:nvSpPr>
          <p:spPr>
            <a:xfrm>
              <a:off x="1269408" y="4394468"/>
              <a:ext cx="11544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diag. basis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50D788F-2994-4038-ACA5-36BEC9A118A4}"/>
              </a:ext>
            </a:extLst>
          </p:cNvPr>
          <p:cNvGrpSpPr/>
          <p:nvPr/>
        </p:nvGrpSpPr>
        <p:grpSpPr>
          <a:xfrm>
            <a:off x="668984" y="3205112"/>
            <a:ext cx="1201291" cy="499488"/>
            <a:chOff x="3070988" y="3063369"/>
            <a:chExt cx="1201291" cy="49948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2AC488C-209B-42BA-BC5D-5A0389CB0079}"/>
                </a:ext>
              </a:extLst>
            </p:cNvPr>
            <p:cNvGrpSpPr/>
            <p:nvPr/>
          </p:nvGrpSpPr>
          <p:grpSpPr>
            <a:xfrm>
              <a:off x="3582667" y="3063369"/>
              <a:ext cx="689612" cy="499488"/>
              <a:chOff x="4555014" y="3440122"/>
              <a:chExt cx="689612" cy="499488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911F1A5-778B-4E89-AADD-E02F354EB4BB}"/>
                  </a:ext>
                </a:extLst>
              </p:cNvPr>
              <p:cNvSpPr/>
              <p:nvPr/>
            </p:nvSpPr>
            <p:spPr>
              <a:xfrm>
                <a:off x="4654313" y="3440122"/>
                <a:ext cx="507999" cy="49948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474187E4-5E61-429D-BFBC-990DC6CFFB4A}"/>
                      </a:ext>
                    </a:extLst>
                  </p:cNvPr>
                  <p:cNvSpPr txBox="1"/>
                  <p:nvPr/>
                </p:nvSpPr>
                <p:spPr>
                  <a:xfrm>
                    <a:off x="4555014" y="3505200"/>
                    <a:ext cx="689612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+/×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474187E4-5E61-429D-BFBC-990DC6CFFB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55014" y="3505200"/>
                    <a:ext cx="689612" cy="369332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13115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FF3DB107-059C-4E6D-9D77-A56C2EBF76D3}"/>
                </a:ext>
              </a:extLst>
            </p:cNvPr>
            <p:cNvSpPr txBox="1"/>
            <p:nvPr/>
          </p:nvSpPr>
          <p:spPr>
            <a:xfrm>
              <a:off x="3070988" y="3157002"/>
              <a:ext cx="511679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RNG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F02714C-40FB-40CA-9446-A8D0C2FB740E}"/>
                </a:ext>
              </a:extLst>
            </p:cNvPr>
            <p:cNvCxnSpPr>
              <a:stCxn id="104" idx="3"/>
              <a:endCxn id="24" idx="1"/>
            </p:cNvCxnSpPr>
            <p:nvPr/>
          </p:nvCxnSpPr>
          <p:spPr>
            <a:xfrm>
              <a:off x="3582667" y="3310891"/>
              <a:ext cx="99299" cy="22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D538107-A744-42D6-895F-39C2FA57AD64}"/>
              </a:ext>
            </a:extLst>
          </p:cNvPr>
          <p:cNvGrpSpPr/>
          <p:nvPr/>
        </p:nvGrpSpPr>
        <p:grpSpPr>
          <a:xfrm>
            <a:off x="667126" y="3900838"/>
            <a:ext cx="1175078" cy="499488"/>
            <a:chOff x="3914445" y="3863410"/>
            <a:chExt cx="1175078" cy="49948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FCA4259-0EC3-48F4-BA33-5DC59BEBBBCA}"/>
                </a:ext>
              </a:extLst>
            </p:cNvPr>
            <p:cNvGrpSpPr/>
            <p:nvPr/>
          </p:nvGrpSpPr>
          <p:grpSpPr>
            <a:xfrm>
              <a:off x="4526363" y="3863410"/>
              <a:ext cx="563160" cy="499488"/>
              <a:chOff x="4526363" y="3863410"/>
              <a:chExt cx="563160" cy="499488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FA6BA52F-A0A0-4F2F-812D-F68CDAD344E0}"/>
                  </a:ext>
                </a:extLst>
              </p:cNvPr>
              <p:cNvSpPr/>
              <p:nvPr/>
            </p:nvSpPr>
            <p:spPr>
              <a:xfrm>
                <a:off x="4526363" y="3863410"/>
                <a:ext cx="507999" cy="49948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" name="TextBox 101">
                    <a:extLst>
                      <a:ext uri="{FF2B5EF4-FFF2-40B4-BE49-F238E27FC236}">
                        <a16:creationId xmlns:a16="http://schemas.microsoft.com/office/drawing/2014/main" id="{B5112FBC-405E-41E8-B0CE-F26B35677C9F}"/>
                      </a:ext>
                    </a:extLst>
                  </p:cNvPr>
                  <p:cNvSpPr txBox="1"/>
                  <p:nvPr/>
                </p:nvSpPr>
                <p:spPr>
                  <a:xfrm>
                    <a:off x="4532478" y="3928488"/>
                    <a:ext cx="557045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/1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02" name="TextBox 101">
                    <a:extLst>
                      <a:ext uri="{FF2B5EF4-FFF2-40B4-BE49-F238E27FC236}">
                        <a16:creationId xmlns:a16="http://schemas.microsoft.com/office/drawing/2014/main" id="{B5112FBC-405E-41E8-B0CE-F26B35677C9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32478" y="3928488"/>
                    <a:ext cx="557045" cy="369332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2198" b="-1333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8BBB55E-30A1-46A6-8BA0-1AE800867212}"/>
                </a:ext>
              </a:extLst>
            </p:cNvPr>
            <p:cNvSpPr txBox="1"/>
            <p:nvPr/>
          </p:nvSpPr>
          <p:spPr>
            <a:xfrm>
              <a:off x="3914445" y="3959265"/>
              <a:ext cx="511679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RNG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2E54236-C4A8-4400-BD2A-8544243FC4A7}"/>
                </a:ext>
              </a:extLst>
            </p:cNvPr>
            <p:cNvCxnSpPr>
              <a:stCxn id="27" idx="3"/>
              <a:endCxn id="103" idx="1"/>
            </p:cNvCxnSpPr>
            <p:nvPr/>
          </p:nvCxnSpPr>
          <p:spPr>
            <a:xfrm>
              <a:off x="4426124" y="4113154"/>
              <a:ext cx="10023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9A22C57-9C62-4962-B0AD-7A7108550A7B}"/>
              </a:ext>
            </a:extLst>
          </p:cNvPr>
          <p:cNvCxnSpPr>
            <a:stCxn id="103" idx="0"/>
            <a:endCxn id="24" idx="2"/>
          </p:cNvCxnSpPr>
          <p:nvPr/>
        </p:nvCxnSpPr>
        <p:spPr>
          <a:xfrm flipV="1">
            <a:off x="1533044" y="3704600"/>
            <a:ext cx="918" cy="196238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phic 36" descr="Volume">
            <a:extLst>
              <a:ext uri="{FF2B5EF4-FFF2-40B4-BE49-F238E27FC236}">
                <a16:creationId xmlns:a16="http://schemas.microsoft.com/office/drawing/2014/main" id="{9778BEC2-4994-42C9-80A2-9420AD43C96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r="45731"/>
          <a:stretch/>
        </p:blipFill>
        <p:spPr>
          <a:xfrm rot="10800000">
            <a:off x="7420004" y="2307125"/>
            <a:ext cx="451125" cy="831273"/>
          </a:xfrm>
          <a:prstGeom prst="rect">
            <a:avLst/>
          </a:prstGeom>
        </p:spPr>
      </p:pic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285D5648-781A-4D5F-AA47-F2C54DD45796}"/>
              </a:ext>
            </a:extLst>
          </p:cNvPr>
          <p:cNvCxnSpPr/>
          <p:nvPr/>
        </p:nvCxnSpPr>
        <p:spPr>
          <a:xfrm flipV="1">
            <a:off x="1524551" y="2778303"/>
            <a:ext cx="918" cy="420653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Graphic 60" descr="Flashlight">
            <a:extLst>
              <a:ext uri="{FF2B5EF4-FFF2-40B4-BE49-F238E27FC236}">
                <a16:creationId xmlns:a16="http://schemas.microsoft.com/office/drawing/2014/main" id="{C9199791-52CC-433D-B725-9707FB21AA5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2700000">
            <a:off x="1362992" y="2304702"/>
            <a:ext cx="831273" cy="831273"/>
          </a:xfrm>
          <a:prstGeom prst="rect">
            <a:avLst/>
          </a:prstGeom>
        </p:spPr>
      </p:pic>
      <p:grpSp>
        <p:nvGrpSpPr>
          <p:cNvPr id="109" name="Group 108">
            <a:extLst>
              <a:ext uri="{FF2B5EF4-FFF2-40B4-BE49-F238E27FC236}">
                <a16:creationId xmlns:a16="http://schemas.microsoft.com/office/drawing/2014/main" id="{83440DB9-58B9-4931-B283-85E02D5551B1}"/>
              </a:ext>
            </a:extLst>
          </p:cNvPr>
          <p:cNvGrpSpPr/>
          <p:nvPr/>
        </p:nvGrpSpPr>
        <p:grpSpPr>
          <a:xfrm flipH="1">
            <a:off x="6740372" y="3205112"/>
            <a:ext cx="1201291" cy="499488"/>
            <a:chOff x="3070988" y="3063369"/>
            <a:chExt cx="1201291" cy="499488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460C3239-26E4-4FBE-B579-7156F2EEBBA1}"/>
                </a:ext>
              </a:extLst>
            </p:cNvPr>
            <p:cNvGrpSpPr/>
            <p:nvPr/>
          </p:nvGrpSpPr>
          <p:grpSpPr>
            <a:xfrm>
              <a:off x="3582667" y="3063369"/>
              <a:ext cx="689612" cy="499488"/>
              <a:chOff x="4555014" y="3440122"/>
              <a:chExt cx="689612" cy="499488"/>
            </a:xfrm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9C5E1EE8-585C-4A67-A577-E483E1EFEDCF}"/>
                  </a:ext>
                </a:extLst>
              </p:cNvPr>
              <p:cNvSpPr/>
              <p:nvPr/>
            </p:nvSpPr>
            <p:spPr>
              <a:xfrm>
                <a:off x="4654313" y="3440122"/>
                <a:ext cx="507999" cy="49948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7" name="TextBox 116">
                    <a:extLst>
                      <a:ext uri="{FF2B5EF4-FFF2-40B4-BE49-F238E27FC236}">
                        <a16:creationId xmlns:a16="http://schemas.microsoft.com/office/drawing/2014/main" id="{938B9FF8-47F3-4C09-8FE5-13BE5B5941CF}"/>
                      </a:ext>
                    </a:extLst>
                  </p:cNvPr>
                  <p:cNvSpPr txBox="1"/>
                  <p:nvPr/>
                </p:nvSpPr>
                <p:spPr>
                  <a:xfrm>
                    <a:off x="4555014" y="3505200"/>
                    <a:ext cx="689612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+/×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17" name="TextBox 116">
                    <a:extLst>
                      <a:ext uri="{FF2B5EF4-FFF2-40B4-BE49-F238E27FC236}">
                        <a16:creationId xmlns:a16="http://schemas.microsoft.com/office/drawing/2014/main" id="{938B9FF8-47F3-4C09-8FE5-13BE5B5941C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55014" y="3505200"/>
                    <a:ext cx="689612" cy="369332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b="-13115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99304A5C-0622-4FE5-9F4C-340A24933773}"/>
                </a:ext>
              </a:extLst>
            </p:cNvPr>
            <p:cNvSpPr txBox="1"/>
            <p:nvPr/>
          </p:nvSpPr>
          <p:spPr>
            <a:xfrm>
              <a:off x="3070988" y="3157002"/>
              <a:ext cx="511679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RNG</a:t>
              </a:r>
            </a:p>
          </p:txBody>
        </p: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48C89D1D-16B4-4B82-BB74-9346DDBC7889}"/>
                </a:ext>
              </a:extLst>
            </p:cNvPr>
            <p:cNvCxnSpPr>
              <a:stCxn id="112" idx="3"/>
              <a:endCxn id="116" idx="1"/>
            </p:cNvCxnSpPr>
            <p:nvPr/>
          </p:nvCxnSpPr>
          <p:spPr>
            <a:xfrm>
              <a:off x="3582667" y="3310891"/>
              <a:ext cx="99299" cy="22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C1A99565-F17B-4DBD-85AA-001159C4C884}"/>
              </a:ext>
            </a:extLst>
          </p:cNvPr>
          <p:cNvGrpSpPr/>
          <p:nvPr/>
        </p:nvGrpSpPr>
        <p:grpSpPr>
          <a:xfrm>
            <a:off x="6784766" y="2428875"/>
            <a:ext cx="582838" cy="569119"/>
            <a:chOff x="6784766" y="2428875"/>
            <a:chExt cx="582838" cy="569119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8C6AFC1B-F7C5-4FED-B2E3-05A25A413E9C}"/>
                </a:ext>
              </a:extLst>
            </p:cNvPr>
            <p:cNvSpPr/>
            <p:nvPr/>
          </p:nvSpPr>
          <p:spPr>
            <a:xfrm>
              <a:off x="6784766" y="2428875"/>
              <a:ext cx="582838" cy="56911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1" name="Graphic 120" descr="Beer">
              <a:extLst>
                <a:ext uri="{FF2B5EF4-FFF2-40B4-BE49-F238E27FC236}">
                  <a16:creationId xmlns:a16="http://schemas.microsoft.com/office/drawing/2014/main" id="{B1D7D289-F84C-458E-B105-270E5A53C6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l="22528" t="32108" r="39080" b="17684"/>
            <a:stretch/>
          </p:blipFill>
          <p:spPr>
            <a:xfrm>
              <a:off x="6903607" y="2490785"/>
              <a:ext cx="351049" cy="459105"/>
            </a:xfrm>
            <a:prstGeom prst="rect">
              <a:avLst/>
            </a:prstGeom>
          </p:spPr>
        </p:pic>
      </p:grpSp>
      <p:pic>
        <p:nvPicPr>
          <p:cNvPr id="123" name="Picture 6" descr="C:\Users\Christoph Hamsen\Documents\Promotion\Paper\N\talks\DoubleFeature_170516\figures\click1.png">
            <a:extLst>
              <a:ext uri="{FF2B5EF4-FFF2-40B4-BE49-F238E27FC236}">
                <a16:creationId xmlns:a16="http://schemas.microsoft.com/office/drawing/2014/main" id="{0ED3A3F3-98D0-41B2-A14C-AE7F9270C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297" y="2310958"/>
            <a:ext cx="671811" cy="53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97EA7DC9-64EE-40ED-9298-A9A6F962603E}"/>
              </a:ext>
            </a:extLst>
          </p:cNvPr>
          <p:cNvCxnSpPr/>
          <p:nvPr/>
        </p:nvCxnSpPr>
        <p:spPr>
          <a:xfrm>
            <a:off x="2228850" y="2720337"/>
            <a:ext cx="4391025" cy="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0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D50378B9-1556-4698-82A1-186647526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536" y="2567805"/>
            <a:ext cx="591039" cy="27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Callout: Line 131">
            <a:extLst>
              <a:ext uri="{FF2B5EF4-FFF2-40B4-BE49-F238E27FC236}">
                <a16:creationId xmlns:a16="http://schemas.microsoft.com/office/drawing/2014/main" id="{D436BE2E-60BD-45E4-86CC-8602C9E71227}"/>
              </a:ext>
            </a:extLst>
          </p:cNvPr>
          <p:cNvSpPr/>
          <p:nvPr/>
        </p:nvSpPr>
        <p:spPr>
          <a:xfrm>
            <a:off x="2516949" y="3709241"/>
            <a:ext cx="4040172" cy="708658"/>
          </a:xfrm>
          <a:prstGeom prst="borderCallout1">
            <a:avLst>
              <a:gd name="adj1" fmla="val 491"/>
              <a:gd name="adj2" fmla="val 114"/>
              <a:gd name="adj3" fmla="val -107977"/>
              <a:gd name="adj4" fmla="val -113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3" name="Table 132">
            <a:extLst>
              <a:ext uri="{FF2B5EF4-FFF2-40B4-BE49-F238E27FC236}">
                <a16:creationId xmlns:a16="http://schemas.microsoft.com/office/drawing/2014/main" id="{7D60F251-6EB5-4EE5-B553-5736B501DE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6506062"/>
              </p:ext>
            </p:extLst>
          </p:nvPr>
        </p:nvGraphicFramePr>
        <p:xfrm>
          <a:off x="2613248" y="3758382"/>
          <a:ext cx="3856836" cy="6096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21403">
                  <a:extLst>
                    <a:ext uri="{9D8B030D-6E8A-4147-A177-3AD203B41FA5}">
                      <a16:colId xmlns:a16="http://schemas.microsoft.com/office/drawing/2014/main" val="4185517984"/>
                    </a:ext>
                  </a:extLst>
                </a:gridCol>
                <a:gridCol w="321403">
                  <a:extLst>
                    <a:ext uri="{9D8B030D-6E8A-4147-A177-3AD203B41FA5}">
                      <a16:colId xmlns:a16="http://schemas.microsoft.com/office/drawing/2014/main" val="4042804166"/>
                    </a:ext>
                  </a:extLst>
                </a:gridCol>
                <a:gridCol w="321403">
                  <a:extLst>
                    <a:ext uri="{9D8B030D-6E8A-4147-A177-3AD203B41FA5}">
                      <a16:colId xmlns:a16="http://schemas.microsoft.com/office/drawing/2014/main" val="2069407183"/>
                    </a:ext>
                  </a:extLst>
                </a:gridCol>
                <a:gridCol w="321403">
                  <a:extLst>
                    <a:ext uri="{9D8B030D-6E8A-4147-A177-3AD203B41FA5}">
                      <a16:colId xmlns:a16="http://schemas.microsoft.com/office/drawing/2014/main" val="888018804"/>
                    </a:ext>
                  </a:extLst>
                </a:gridCol>
                <a:gridCol w="321403">
                  <a:extLst>
                    <a:ext uri="{9D8B030D-6E8A-4147-A177-3AD203B41FA5}">
                      <a16:colId xmlns:a16="http://schemas.microsoft.com/office/drawing/2014/main" val="1904098081"/>
                    </a:ext>
                  </a:extLst>
                </a:gridCol>
                <a:gridCol w="321403">
                  <a:extLst>
                    <a:ext uri="{9D8B030D-6E8A-4147-A177-3AD203B41FA5}">
                      <a16:colId xmlns:a16="http://schemas.microsoft.com/office/drawing/2014/main" val="217902676"/>
                    </a:ext>
                  </a:extLst>
                </a:gridCol>
                <a:gridCol w="321403">
                  <a:extLst>
                    <a:ext uri="{9D8B030D-6E8A-4147-A177-3AD203B41FA5}">
                      <a16:colId xmlns:a16="http://schemas.microsoft.com/office/drawing/2014/main" val="1707825546"/>
                    </a:ext>
                  </a:extLst>
                </a:gridCol>
                <a:gridCol w="321403">
                  <a:extLst>
                    <a:ext uri="{9D8B030D-6E8A-4147-A177-3AD203B41FA5}">
                      <a16:colId xmlns:a16="http://schemas.microsoft.com/office/drawing/2014/main" val="1223380518"/>
                    </a:ext>
                  </a:extLst>
                </a:gridCol>
                <a:gridCol w="321403">
                  <a:extLst>
                    <a:ext uri="{9D8B030D-6E8A-4147-A177-3AD203B41FA5}">
                      <a16:colId xmlns:a16="http://schemas.microsoft.com/office/drawing/2014/main" val="529682649"/>
                    </a:ext>
                  </a:extLst>
                </a:gridCol>
                <a:gridCol w="321403">
                  <a:extLst>
                    <a:ext uri="{9D8B030D-6E8A-4147-A177-3AD203B41FA5}">
                      <a16:colId xmlns:a16="http://schemas.microsoft.com/office/drawing/2014/main" val="1362456972"/>
                    </a:ext>
                  </a:extLst>
                </a:gridCol>
                <a:gridCol w="321403">
                  <a:extLst>
                    <a:ext uri="{9D8B030D-6E8A-4147-A177-3AD203B41FA5}">
                      <a16:colId xmlns:a16="http://schemas.microsoft.com/office/drawing/2014/main" val="2226447981"/>
                    </a:ext>
                  </a:extLst>
                </a:gridCol>
                <a:gridCol w="321403">
                  <a:extLst>
                    <a:ext uri="{9D8B030D-6E8A-4147-A177-3AD203B41FA5}">
                      <a16:colId xmlns:a16="http://schemas.microsoft.com/office/drawing/2014/main" val="4274023448"/>
                    </a:ext>
                  </a:extLst>
                </a:gridCol>
              </a:tblGrid>
              <a:tr h="291658"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33890944"/>
                  </a:ext>
                </a:extLst>
              </a:tr>
              <a:tr h="291658">
                <a:tc>
                  <a:txBody>
                    <a:bodyPr/>
                    <a:lstStyle/>
                    <a:p>
                      <a:pPr algn="ctr"/>
                      <a:endParaRPr lang="en-US" sz="1400" b="1" i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5148008"/>
                  </a:ext>
                </a:extLst>
              </a:tr>
            </a:tbl>
          </a:graphicData>
        </a:graphic>
      </p:graphicFrame>
      <p:sp>
        <p:nvSpPr>
          <p:cNvPr id="134" name="Plus Sign 133">
            <a:extLst>
              <a:ext uri="{FF2B5EF4-FFF2-40B4-BE49-F238E27FC236}">
                <a16:creationId xmlns:a16="http://schemas.microsoft.com/office/drawing/2014/main" id="{4ADFE16A-73A7-4746-AAFE-8EDAC8088C18}"/>
              </a:ext>
            </a:extLst>
          </p:cNvPr>
          <p:cNvSpPr/>
          <p:nvPr/>
        </p:nvSpPr>
        <p:spPr>
          <a:xfrm>
            <a:off x="2598899" y="4086507"/>
            <a:ext cx="307134" cy="280074"/>
          </a:xfrm>
          <a:prstGeom prst="mathPlus">
            <a:avLst>
              <a:gd name="adj1" fmla="val 813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A3269D69-382C-463D-A14F-948ADCC0A5E2}"/>
              </a:ext>
            </a:extLst>
          </p:cNvPr>
          <p:cNvSpPr txBox="1"/>
          <p:nvPr/>
        </p:nvSpPr>
        <p:spPr>
          <a:xfrm>
            <a:off x="2601623" y="37301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</a:p>
        </p:txBody>
      </p:sp>
      <p:sp>
        <p:nvSpPr>
          <p:cNvPr id="126" name="Arrow: Left-Right 125">
            <a:extLst>
              <a:ext uri="{FF2B5EF4-FFF2-40B4-BE49-F238E27FC236}">
                <a16:creationId xmlns:a16="http://schemas.microsoft.com/office/drawing/2014/main" id="{48F1A56D-6D00-4233-921C-79B33BDF3C71}"/>
              </a:ext>
            </a:extLst>
          </p:cNvPr>
          <p:cNvSpPr>
            <a:spLocks noChangeAspect="1"/>
          </p:cNvSpPr>
          <p:nvPr/>
        </p:nvSpPr>
        <p:spPr>
          <a:xfrm>
            <a:off x="3052744" y="2671227"/>
            <a:ext cx="362102" cy="106657"/>
          </a:xfrm>
          <a:prstGeom prst="left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Arrow: Left-Right 126">
            <a:extLst>
              <a:ext uri="{FF2B5EF4-FFF2-40B4-BE49-F238E27FC236}">
                <a16:creationId xmlns:a16="http://schemas.microsoft.com/office/drawing/2014/main" id="{77F2216E-B8B6-4AD7-8DE8-9C0767DC3C44}"/>
              </a:ext>
            </a:extLst>
          </p:cNvPr>
          <p:cNvSpPr>
            <a:spLocks noChangeAspect="1"/>
          </p:cNvSpPr>
          <p:nvPr/>
        </p:nvSpPr>
        <p:spPr>
          <a:xfrm rot="16200000">
            <a:off x="2194443" y="2671227"/>
            <a:ext cx="362102" cy="106657"/>
          </a:xfrm>
          <a:prstGeom prst="left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Arrow: Left-Right 127">
            <a:extLst>
              <a:ext uri="{FF2B5EF4-FFF2-40B4-BE49-F238E27FC236}">
                <a16:creationId xmlns:a16="http://schemas.microsoft.com/office/drawing/2014/main" id="{A40C264D-2533-4848-8623-722A9663AB32}"/>
              </a:ext>
            </a:extLst>
          </p:cNvPr>
          <p:cNvSpPr>
            <a:spLocks noChangeAspect="1"/>
          </p:cNvSpPr>
          <p:nvPr/>
        </p:nvSpPr>
        <p:spPr>
          <a:xfrm rot="2700000">
            <a:off x="3655601" y="2671227"/>
            <a:ext cx="362102" cy="106657"/>
          </a:xfrm>
          <a:prstGeom prst="left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Arrow: Left-Right 128">
            <a:extLst>
              <a:ext uri="{FF2B5EF4-FFF2-40B4-BE49-F238E27FC236}">
                <a16:creationId xmlns:a16="http://schemas.microsoft.com/office/drawing/2014/main" id="{974D2CBC-310E-4005-907F-A9E3BDCCEF39}"/>
              </a:ext>
            </a:extLst>
          </p:cNvPr>
          <p:cNvSpPr>
            <a:spLocks noChangeAspect="1"/>
          </p:cNvSpPr>
          <p:nvPr/>
        </p:nvSpPr>
        <p:spPr>
          <a:xfrm rot="18900000">
            <a:off x="2559732" y="2671227"/>
            <a:ext cx="362102" cy="106657"/>
          </a:xfrm>
          <a:prstGeom prst="left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Callout: Line 136">
            <a:extLst>
              <a:ext uri="{FF2B5EF4-FFF2-40B4-BE49-F238E27FC236}">
                <a16:creationId xmlns:a16="http://schemas.microsoft.com/office/drawing/2014/main" id="{F8DC6BE2-70E8-4CAC-9CC2-6AFB4290DA8F}"/>
              </a:ext>
            </a:extLst>
          </p:cNvPr>
          <p:cNvSpPr/>
          <p:nvPr/>
        </p:nvSpPr>
        <p:spPr>
          <a:xfrm>
            <a:off x="2516949" y="4549155"/>
            <a:ext cx="4040172" cy="708658"/>
          </a:xfrm>
          <a:prstGeom prst="borderCallout1">
            <a:avLst>
              <a:gd name="adj1" fmla="val -853"/>
              <a:gd name="adj2" fmla="val 99839"/>
              <a:gd name="adj3" fmla="val -111741"/>
              <a:gd name="adj4" fmla="val 12449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8" name="Table 137">
            <a:extLst>
              <a:ext uri="{FF2B5EF4-FFF2-40B4-BE49-F238E27FC236}">
                <a16:creationId xmlns:a16="http://schemas.microsoft.com/office/drawing/2014/main" id="{1B95F0C0-EBDC-4B93-95B4-C1F7C06B97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843104"/>
              </p:ext>
            </p:extLst>
          </p:nvPr>
        </p:nvGraphicFramePr>
        <p:xfrm>
          <a:off x="2613248" y="4598296"/>
          <a:ext cx="3856836" cy="6096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21403">
                  <a:extLst>
                    <a:ext uri="{9D8B030D-6E8A-4147-A177-3AD203B41FA5}">
                      <a16:colId xmlns:a16="http://schemas.microsoft.com/office/drawing/2014/main" val="4185517984"/>
                    </a:ext>
                  </a:extLst>
                </a:gridCol>
                <a:gridCol w="321403">
                  <a:extLst>
                    <a:ext uri="{9D8B030D-6E8A-4147-A177-3AD203B41FA5}">
                      <a16:colId xmlns:a16="http://schemas.microsoft.com/office/drawing/2014/main" val="4042804166"/>
                    </a:ext>
                  </a:extLst>
                </a:gridCol>
                <a:gridCol w="321403">
                  <a:extLst>
                    <a:ext uri="{9D8B030D-6E8A-4147-A177-3AD203B41FA5}">
                      <a16:colId xmlns:a16="http://schemas.microsoft.com/office/drawing/2014/main" val="2069407183"/>
                    </a:ext>
                  </a:extLst>
                </a:gridCol>
                <a:gridCol w="321403">
                  <a:extLst>
                    <a:ext uri="{9D8B030D-6E8A-4147-A177-3AD203B41FA5}">
                      <a16:colId xmlns:a16="http://schemas.microsoft.com/office/drawing/2014/main" val="888018804"/>
                    </a:ext>
                  </a:extLst>
                </a:gridCol>
                <a:gridCol w="321403">
                  <a:extLst>
                    <a:ext uri="{9D8B030D-6E8A-4147-A177-3AD203B41FA5}">
                      <a16:colId xmlns:a16="http://schemas.microsoft.com/office/drawing/2014/main" val="1904098081"/>
                    </a:ext>
                  </a:extLst>
                </a:gridCol>
                <a:gridCol w="321403">
                  <a:extLst>
                    <a:ext uri="{9D8B030D-6E8A-4147-A177-3AD203B41FA5}">
                      <a16:colId xmlns:a16="http://schemas.microsoft.com/office/drawing/2014/main" val="217902676"/>
                    </a:ext>
                  </a:extLst>
                </a:gridCol>
                <a:gridCol w="321403">
                  <a:extLst>
                    <a:ext uri="{9D8B030D-6E8A-4147-A177-3AD203B41FA5}">
                      <a16:colId xmlns:a16="http://schemas.microsoft.com/office/drawing/2014/main" val="1707825546"/>
                    </a:ext>
                  </a:extLst>
                </a:gridCol>
                <a:gridCol w="321403">
                  <a:extLst>
                    <a:ext uri="{9D8B030D-6E8A-4147-A177-3AD203B41FA5}">
                      <a16:colId xmlns:a16="http://schemas.microsoft.com/office/drawing/2014/main" val="1223380518"/>
                    </a:ext>
                  </a:extLst>
                </a:gridCol>
                <a:gridCol w="321403">
                  <a:extLst>
                    <a:ext uri="{9D8B030D-6E8A-4147-A177-3AD203B41FA5}">
                      <a16:colId xmlns:a16="http://schemas.microsoft.com/office/drawing/2014/main" val="529682649"/>
                    </a:ext>
                  </a:extLst>
                </a:gridCol>
                <a:gridCol w="321403">
                  <a:extLst>
                    <a:ext uri="{9D8B030D-6E8A-4147-A177-3AD203B41FA5}">
                      <a16:colId xmlns:a16="http://schemas.microsoft.com/office/drawing/2014/main" val="1362456972"/>
                    </a:ext>
                  </a:extLst>
                </a:gridCol>
                <a:gridCol w="321403">
                  <a:extLst>
                    <a:ext uri="{9D8B030D-6E8A-4147-A177-3AD203B41FA5}">
                      <a16:colId xmlns:a16="http://schemas.microsoft.com/office/drawing/2014/main" val="2226447981"/>
                    </a:ext>
                  </a:extLst>
                </a:gridCol>
                <a:gridCol w="321403">
                  <a:extLst>
                    <a:ext uri="{9D8B030D-6E8A-4147-A177-3AD203B41FA5}">
                      <a16:colId xmlns:a16="http://schemas.microsoft.com/office/drawing/2014/main" val="4274023448"/>
                    </a:ext>
                  </a:extLst>
                </a:gridCol>
              </a:tblGrid>
              <a:tr h="291658"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33890944"/>
                  </a:ext>
                </a:extLst>
              </a:tr>
              <a:tr h="291658">
                <a:tc>
                  <a:txBody>
                    <a:bodyPr/>
                    <a:lstStyle/>
                    <a:p>
                      <a:pPr algn="ctr"/>
                      <a:endParaRPr lang="en-US" sz="1400" b="1" i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5148008"/>
                  </a:ext>
                </a:extLst>
              </a:tr>
            </a:tbl>
          </a:graphicData>
        </a:graphic>
      </p:graphicFrame>
      <p:sp>
        <p:nvSpPr>
          <p:cNvPr id="141" name="Plus Sign 140">
            <a:extLst>
              <a:ext uri="{FF2B5EF4-FFF2-40B4-BE49-F238E27FC236}">
                <a16:creationId xmlns:a16="http://schemas.microsoft.com/office/drawing/2014/main" id="{6604490F-51F4-4920-B129-ED4CBFC80019}"/>
              </a:ext>
            </a:extLst>
          </p:cNvPr>
          <p:cNvSpPr/>
          <p:nvPr/>
        </p:nvSpPr>
        <p:spPr>
          <a:xfrm rot="2700000">
            <a:off x="2922514" y="4086507"/>
            <a:ext cx="307134" cy="280074"/>
          </a:xfrm>
          <a:prstGeom prst="mathPlus">
            <a:avLst>
              <a:gd name="adj1" fmla="val 813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Plus Sign 141">
            <a:extLst>
              <a:ext uri="{FF2B5EF4-FFF2-40B4-BE49-F238E27FC236}">
                <a16:creationId xmlns:a16="http://schemas.microsoft.com/office/drawing/2014/main" id="{6B7A0132-CDA3-4D6E-8BAF-3B7D75664F8D}"/>
              </a:ext>
            </a:extLst>
          </p:cNvPr>
          <p:cNvSpPr/>
          <p:nvPr/>
        </p:nvSpPr>
        <p:spPr>
          <a:xfrm>
            <a:off x="2598899" y="4613715"/>
            <a:ext cx="307134" cy="280074"/>
          </a:xfrm>
          <a:prstGeom prst="mathPlus">
            <a:avLst>
              <a:gd name="adj1" fmla="val 813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230382C1-7C42-46F5-8B91-D62804BF961C}"/>
              </a:ext>
            </a:extLst>
          </p:cNvPr>
          <p:cNvSpPr txBox="1"/>
          <p:nvPr/>
        </p:nvSpPr>
        <p:spPr>
          <a:xfrm>
            <a:off x="2601623" y="488158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039FF0D1-8672-4E8A-869C-15CF13370C15}"/>
              </a:ext>
            </a:extLst>
          </p:cNvPr>
          <p:cNvSpPr txBox="1"/>
          <p:nvPr/>
        </p:nvSpPr>
        <p:spPr>
          <a:xfrm>
            <a:off x="3251313" y="37301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0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98885080-A606-4F0C-9345-FAF27B38DDBF}"/>
              </a:ext>
            </a:extLst>
          </p:cNvPr>
          <p:cNvSpPr txBox="1"/>
          <p:nvPr/>
        </p:nvSpPr>
        <p:spPr>
          <a:xfrm>
            <a:off x="2926468" y="37301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</a:p>
        </p:txBody>
      </p:sp>
      <p:sp>
        <p:nvSpPr>
          <p:cNvPr id="146" name="Plus Sign 145">
            <a:extLst>
              <a:ext uri="{FF2B5EF4-FFF2-40B4-BE49-F238E27FC236}">
                <a16:creationId xmlns:a16="http://schemas.microsoft.com/office/drawing/2014/main" id="{B8F27642-5751-41F1-AF4F-AD7AB8848F16}"/>
              </a:ext>
            </a:extLst>
          </p:cNvPr>
          <p:cNvSpPr/>
          <p:nvPr/>
        </p:nvSpPr>
        <p:spPr>
          <a:xfrm>
            <a:off x="3246129" y="4086507"/>
            <a:ext cx="307134" cy="280074"/>
          </a:xfrm>
          <a:prstGeom prst="mathPlus">
            <a:avLst>
              <a:gd name="adj1" fmla="val 813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672BB1D7-7E31-4A87-AAAC-48E60E100175}"/>
              </a:ext>
            </a:extLst>
          </p:cNvPr>
          <p:cNvSpPr txBox="1"/>
          <p:nvPr/>
        </p:nvSpPr>
        <p:spPr>
          <a:xfrm>
            <a:off x="2883406" y="4881584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pc="-300" dirty="0">
                <a:solidFill>
                  <a:schemeClr val="bg1">
                    <a:lumMod val="50000"/>
                  </a:schemeClr>
                </a:solidFill>
              </a:rPr>
              <a:t>0/1</a:t>
            </a:r>
          </a:p>
        </p:txBody>
      </p:sp>
      <p:sp>
        <p:nvSpPr>
          <p:cNvPr id="149" name="Plus Sign 148">
            <a:extLst>
              <a:ext uri="{FF2B5EF4-FFF2-40B4-BE49-F238E27FC236}">
                <a16:creationId xmlns:a16="http://schemas.microsoft.com/office/drawing/2014/main" id="{CE8C8CDD-AF9A-47E8-9A5B-A7CA39384FA2}"/>
              </a:ext>
            </a:extLst>
          </p:cNvPr>
          <p:cNvSpPr/>
          <p:nvPr/>
        </p:nvSpPr>
        <p:spPr>
          <a:xfrm>
            <a:off x="2939734" y="4613715"/>
            <a:ext cx="307134" cy="280074"/>
          </a:xfrm>
          <a:prstGeom prst="mathPlus">
            <a:avLst>
              <a:gd name="adj1" fmla="val 813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Plus Sign 149">
            <a:extLst>
              <a:ext uri="{FF2B5EF4-FFF2-40B4-BE49-F238E27FC236}">
                <a16:creationId xmlns:a16="http://schemas.microsoft.com/office/drawing/2014/main" id="{AFB34345-08AC-4C75-BE1A-E7001278E557}"/>
              </a:ext>
            </a:extLst>
          </p:cNvPr>
          <p:cNvSpPr/>
          <p:nvPr/>
        </p:nvSpPr>
        <p:spPr>
          <a:xfrm rot="2700000">
            <a:off x="3267039" y="4613715"/>
            <a:ext cx="307134" cy="280074"/>
          </a:xfrm>
          <a:prstGeom prst="mathPlus">
            <a:avLst>
              <a:gd name="adj1" fmla="val 813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CD565BEF-2257-42F9-8225-29D28BFC8080}"/>
              </a:ext>
            </a:extLst>
          </p:cNvPr>
          <p:cNvSpPr txBox="1"/>
          <p:nvPr/>
        </p:nvSpPr>
        <p:spPr>
          <a:xfrm>
            <a:off x="3203376" y="4881584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pc="-300" dirty="0">
                <a:solidFill>
                  <a:schemeClr val="bg1">
                    <a:lumMod val="50000"/>
                  </a:schemeClr>
                </a:solidFill>
              </a:rPr>
              <a:t>0/1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64122124-71ED-4307-8A23-FC0BF4C85CF5}"/>
              </a:ext>
            </a:extLst>
          </p:cNvPr>
          <p:cNvSpPr txBox="1"/>
          <p:nvPr/>
        </p:nvSpPr>
        <p:spPr>
          <a:xfrm>
            <a:off x="3576158" y="37301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</a:p>
        </p:txBody>
      </p:sp>
      <p:sp>
        <p:nvSpPr>
          <p:cNvPr id="153" name="Plus Sign 152">
            <a:extLst>
              <a:ext uri="{FF2B5EF4-FFF2-40B4-BE49-F238E27FC236}">
                <a16:creationId xmlns:a16="http://schemas.microsoft.com/office/drawing/2014/main" id="{216EDF10-D6BE-42FF-8754-255E169DA1CB}"/>
              </a:ext>
            </a:extLst>
          </p:cNvPr>
          <p:cNvSpPr/>
          <p:nvPr/>
        </p:nvSpPr>
        <p:spPr>
          <a:xfrm>
            <a:off x="3583274" y="4086507"/>
            <a:ext cx="307134" cy="280074"/>
          </a:xfrm>
          <a:prstGeom prst="mathPlus">
            <a:avLst>
              <a:gd name="adj1" fmla="val 813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Arrow: Left-Right 153">
            <a:extLst>
              <a:ext uri="{FF2B5EF4-FFF2-40B4-BE49-F238E27FC236}">
                <a16:creationId xmlns:a16="http://schemas.microsoft.com/office/drawing/2014/main" id="{0F9FAE23-7E57-4BF4-B4DF-F166DD9E613A}"/>
              </a:ext>
            </a:extLst>
          </p:cNvPr>
          <p:cNvSpPr>
            <a:spLocks noChangeAspect="1"/>
          </p:cNvSpPr>
          <p:nvPr/>
        </p:nvSpPr>
        <p:spPr>
          <a:xfrm rot="16200000">
            <a:off x="3418034" y="2671227"/>
            <a:ext cx="362102" cy="106657"/>
          </a:xfrm>
          <a:prstGeom prst="left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Plus Sign 154">
            <a:extLst>
              <a:ext uri="{FF2B5EF4-FFF2-40B4-BE49-F238E27FC236}">
                <a16:creationId xmlns:a16="http://schemas.microsoft.com/office/drawing/2014/main" id="{A8478323-F789-463B-ADAF-E5B0F47699C1}"/>
              </a:ext>
            </a:extLst>
          </p:cNvPr>
          <p:cNvSpPr/>
          <p:nvPr/>
        </p:nvSpPr>
        <p:spPr>
          <a:xfrm rot="2700000">
            <a:off x="3580814" y="4613715"/>
            <a:ext cx="307134" cy="280074"/>
          </a:xfrm>
          <a:prstGeom prst="mathPlus">
            <a:avLst>
              <a:gd name="adj1" fmla="val 813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4D4B4BD7-310A-4C2F-B8BC-0A55801A02F8}"/>
              </a:ext>
            </a:extLst>
          </p:cNvPr>
          <p:cNvSpPr txBox="1"/>
          <p:nvPr/>
        </p:nvSpPr>
        <p:spPr>
          <a:xfrm>
            <a:off x="3524125" y="4881584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pc="-300" dirty="0">
                <a:solidFill>
                  <a:schemeClr val="bg1">
                    <a:lumMod val="50000"/>
                  </a:schemeClr>
                </a:solidFill>
              </a:rPr>
              <a:t>0/1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A3FAA5F4-48B5-45CE-8CDE-7667223EA0A9}"/>
              </a:ext>
            </a:extLst>
          </p:cNvPr>
          <p:cNvSpPr txBox="1"/>
          <p:nvPr/>
        </p:nvSpPr>
        <p:spPr>
          <a:xfrm>
            <a:off x="3901003" y="37301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0</a:t>
            </a:r>
          </a:p>
        </p:txBody>
      </p:sp>
      <p:sp>
        <p:nvSpPr>
          <p:cNvPr id="158" name="Plus Sign 157">
            <a:extLst>
              <a:ext uri="{FF2B5EF4-FFF2-40B4-BE49-F238E27FC236}">
                <a16:creationId xmlns:a16="http://schemas.microsoft.com/office/drawing/2014/main" id="{BB22D4DF-3D13-4345-8EDF-C643E03AFA5F}"/>
              </a:ext>
            </a:extLst>
          </p:cNvPr>
          <p:cNvSpPr/>
          <p:nvPr/>
        </p:nvSpPr>
        <p:spPr>
          <a:xfrm rot="2700000">
            <a:off x="3906889" y="4086507"/>
            <a:ext cx="307134" cy="280074"/>
          </a:xfrm>
          <a:prstGeom prst="mathPlus">
            <a:avLst>
              <a:gd name="adj1" fmla="val 813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Plus Sign 158">
            <a:extLst>
              <a:ext uri="{FF2B5EF4-FFF2-40B4-BE49-F238E27FC236}">
                <a16:creationId xmlns:a16="http://schemas.microsoft.com/office/drawing/2014/main" id="{C823DD32-E009-482E-87C2-F566C886A091}"/>
              </a:ext>
            </a:extLst>
          </p:cNvPr>
          <p:cNvSpPr/>
          <p:nvPr/>
        </p:nvSpPr>
        <p:spPr>
          <a:xfrm rot="2700000">
            <a:off x="3894589" y="4613715"/>
            <a:ext cx="307134" cy="280074"/>
          </a:xfrm>
          <a:prstGeom prst="mathPlus">
            <a:avLst>
              <a:gd name="adj1" fmla="val 813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3A2C6D04-01D0-47A0-97A0-C3585057F0EC}"/>
              </a:ext>
            </a:extLst>
          </p:cNvPr>
          <p:cNvSpPr txBox="1"/>
          <p:nvPr/>
        </p:nvSpPr>
        <p:spPr>
          <a:xfrm>
            <a:off x="3903695" y="488158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0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C581D8BA-E268-4068-92D0-D9C671567CDA}"/>
              </a:ext>
            </a:extLst>
          </p:cNvPr>
          <p:cNvSpPr txBox="1"/>
          <p:nvPr/>
        </p:nvSpPr>
        <p:spPr>
          <a:xfrm>
            <a:off x="4225848" y="37301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0</a:t>
            </a:r>
          </a:p>
        </p:txBody>
      </p:sp>
      <p:sp>
        <p:nvSpPr>
          <p:cNvPr id="163" name="Plus Sign 162">
            <a:extLst>
              <a:ext uri="{FF2B5EF4-FFF2-40B4-BE49-F238E27FC236}">
                <a16:creationId xmlns:a16="http://schemas.microsoft.com/office/drawing/2014/main" id="{3D775396-DFB4-40E8-AF62-12C6EEA1FCD5}"/>
              </a:ext>
            </a:extLst>
          </p:cNvPr>
          <p:cNvSpPr/>
          <p:nvPr/>
        </p:nvSpPr>
        <p:spPr>
          <a:xfrm>
            <a:off x="4230504" y="4086507"/>
            <a:ext cx="307134" cy="280074"/>
          </a:xfrm>
          <a:prstGeom prst="mathPlus">
            <a:avLst>
              <a:gd name="adj1" fmla="val 813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Arrow: Left-Right 163">
            <a:extLst>
              <a:ext uri="{FF2B5EF4-FFF2-40B4-BE49-F238E27FC236}">
                <a16:creationId xmlns:a16="http://schemas.microsoft.com/office/drawing/2014/main" id="{2B8283FF-E548-40A0-8663-09A93612B207}"/>
              </a:ext>
            </a:extLst>
          </p:cNvPr>
          <p:cNvSpPr>
            <a:spLocks noChangeAspect="1"/>
          </p:cNvSpPr>
          <p:nvPr/>
        </p:nvSpPr>
        <p:spPr>
          <a:xfrm>
            <a:off x="4020890" y="2671227"/>
            <a:ext cx="362102" cy="106657"/>
          </a:xfrm>
          <a:prstGeom prst="left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Plus Sign 164">
            <a:extLst>
              <a:ext uri="{FF2B5EF4-FFF2-40B4-BE49-F238E27FC236}">
                <a16:creationId xmlns:a16="http://schemas.microsoft.com/office/drawing/2014/main" id="{D8213AE6-AA00-4023-BF97-3A27725B2844}"/>
              </a:ext>
            </a:extLst>
          </p:cNvPr>
          <p:cNvSpPr/>
          <p:nvPr/>
        </p:nvSpPr>
        <p:spPr>
          <a:xfrm>
            <a:off x="4221894" y="4613715"/>
            <a:ext cx="307134" cy="280074"/>
          </a:xfrm>
          <a:prstGeom prst="mathPlus">
            <a:avLst>
              <a:gd name="adj1" fmla="val 813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CDA56D6E-6EF3-4D76-AF50-8B95AD1D0629}"/>
              </a:ext>
            </a:extLst>
          </p:cNvPr>
          <p:cNvSpPr txBox="1"/>
          <p:nvPr/>
        </p:nvSpPr>
        <p:spPr>
          <a:xfrm>
            <a:off x="4230165" y="488158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0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8095DA09-9DB5-4B77-915E-D9C08C5976A2}"/>
              </a:ext>
            </a:extLst>
          </p:cNvPr>
          <p:cNvSpPr txBox="1"/>
          <p:nvPr/>
        </p:nvSpPr>
        <p:spPr>
          <a:xfrm>
            <a:off x="4550693" y="37301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</a:p>
        </p:txBody>
      </p:sp>
      <p:sp>
        <p:nvSpPr>
          <p:cNvPr id="168" name="Plus Sign 167">
            <a:extLst>
              <a:ext uri="{FF2B5EF4-FFF2-40B4-BE49-F238E27FC236}">
                <a16:creationId xmlns:a16="http://schemas.microsoft.com/office/drawing/2014/main" id="{576EFF41-F7B6-40B6-A1F4-BE23881314B9}"/>
              </a:ext>
            </a:extLst>
          </p:cNvPr>
          <p:cNvSpPr/>
          <p:nvPr/>
        </p:nvSpPr>
        <p:spPr>
          <a:xfrm>
            <a:off x="4567649" y="4086507"/>
            <a:ext cx="307134" cy="280074"/>
          </a:xfrm>
          <a:prstGeom prst="mathPlus">
            <a:avLst>
              <a:gd name="adj1" fmla="val 813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Plus Sign 168">
            <a:extLst>
              <a:ext uri="{FF2B5EF4-FFF2-40B4-BE49-F238E27FC236}">
                <a16:creationId xmlns:a16="http://schemas.microsoft.com/office/drawing/2014/main" id="{749823A8-525C-47FE-B2FF-C0EB0039C0B1}"/>
              </a:ext>
            </a:extLst>
          </p:cNvPr>
          <p:cNvSpPr/>
          <p:nvPr/>
        </p:nvSpPr>
        <p:spPr>
          <a:xfrm rot="2700000">
            <a:off x="4549199" y="4613715"/>
            <a:ext cx="307134" cy="280074"/>
          </a:xfrm>
          <a:prstGeom prst="mathPlus">
            <a:avLst>
              <a:gd name="adj1" fmla="val 813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Arrow: Left-Right 169">
            <a:extLst>
              <a:ext uri="{FF2B5EF4-FFF2-40B4-BE49-F238E27FC236}">
                <a16:creationId xmlns:a16="http://schemas.microsoft.com/office/drawing/2014/main" id="{4052F2CD-98ED-4288-A906-58153F7554BD}"/>
              </a:ext>
            </a:extLst>
          </p:cNvPr>
          <p:cNvSpPr>
            <a:spLocks noChangeAspect="1"/>
          </p:cNvSpPr>
          <p:nvPr/>
        </p:nvSpPr>
        <p:spPr>
          <a:xfrm rot="16200000">
            <a:off x="4386180" y="2671227"/>
            <a:ext cx="362102" cy="106657"/>
          </a:xfrm>
          <a:prstGeom prst="left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F29331D4-BCAC-4F6B-8392-43726FF438B0}"/>
              </a:ext>
            </a:extLst>
          </p:cNvPr>
          <p:cNvSpPr txBox="1"/>
          <p:nvPr/>
        </p:nvSpPr>
        <p:spPr>
          <a:xfrm>
            <a:off x="4493274" y="4881584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pc="-300" dirty="0">
                <a:solidFill>
                  <a:schemeClr val="bg1">
                    <a:lumMod val="50000"/>
                  </a:schemeClr>
                </a:solidFill>
              </a:rPr>
              <a:t>0/1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0E51243B-EE02-4EA4-B40D-70C7078C4B52}"/>
              </a:ext>
            </a:extLst>
          </p:cNvPr>
          <p:cNvSpPr txBox="1"/>
          <p:nvPr/>
        </p:nvSpPr>
        <p:spPr>
          <a:xfrm>
            <a:off x="4875538" y="37301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</a:p>
        </p:txBody>
      </p:sp>
      <p:sp>
        <p:nvSpPr>
          <p:cNvPr id="174" name="Plus Sign 173">
            <a:extLst>
              <a:ext uri="{FF2B5EF4-FFF2-40B4-BE49-F238E27FC236}">
                <a16:creationId xmlns:a16="http://schemas.microsoft.com/office/drawing/2014/main" id="{13406CAC-6434-421E-9AFC-620690F00C5B}"/>
              </a:ext>
            </a:extLst>
          </p:cNvPr>
          <p:cNvSpPr/>
          <p:nvPr/>
        </p:nvSpPr>
        <p:spPr>
          <a:xfrm rot="2700000">
            <a:off x="4891264" y="4086507"/>
            <a:ext cx="307134" cy="280074"/>
          </a:xfrm>
          <a:prstGeom prst="mathPlus">
            <a:avLst>
              <a:gd name="adj1" fmla="val 813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Plus Sign 174">
            <a:extLst>
              <a:ext uri="{FF2B5EF4-FFF2-40B4-BE49-F238E27FC236}">
                <a16:creationId xmlns:a16="http://schemas.microsoft.com/office/drawing/2014/main" id="{571FD791-1FC7-4A14-8D47-D2DADD5A10F2}"/>
              </a:ext>
            </a:extLst>
          </p:cNvPr>
          <p:cNvSpPr/>
          <p:nvPr/>
        </p:nvSpPr>
        <p:spPr>
          <a:xfrm rot="2700000">
            <a:off x="4862974" y="4613715"/>
            <a:ext cx="307134" cy="280074"/>
          </a:xfrm>
          <a:prstGeom prst="mathPlus">
            <a:avLst>
              <a:gd name="adj1" fmla="val 813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2E2D26F4-0AB2-476D-8877-794694CD853B}"/>
              </a:ext>
            </a:extLst>
          </p:cNvPr>
          <p:cNvSpPr txBox="1"/>
          <p:nvPr/>
        </p:nvSpPr>
        <p:spPr>
          <a:xfrm>
            <a:off x="4878178" y="488158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177" name="Arrow: Left-Right 176">
            <a:extLst>
              <a:ext uri="{FF2B5EF4-FFF2-40B4-BE49-F238E27FC236}">
                <a16:creationId xmlns:a16="http://schemas.microsoft.com/office/drawing/2014/main" id="{F19FCD7F-B7C3-4A3F-AB84-8778572A7868}"/>
              </a:ext>
            </a:extLst>
          </p:cNvPr>
          <p:cNvSpPr>
            <a:spLocks noChangeAspect="1"/>
          </p:cNvSpPr>
          <p:nvPr/>
        </p:nvSpPr>
        <p:spPr>
          <a:xfrm rot="18900000">
            <a:off x="4751469" y="2671227"/>
            <a:ext cx="362102" cy="106657"/>
          </a:xfrm>
          <a:prstGeom prst="left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6C32F876-6499-43AC-A4DF-11555C244E97}"/>
              </a:ext>
            </a:extLst>
          </p:cNvPr>
          <p:cNvSpPr txBox="1"/>
          <p:nvPr/>
        </p:nvSpPr>
        <p:spPr>
          <a:xfrm>
            <a:off x="5200383" y="37301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0</a:t>
            </a:r>
          </a:p>
        </p:txBody>
      </p:sp>
      <p:sp>
        <p:nvSpPr>
          <p:cNvPr id="179" name="Plus Sign 178">
            <a:extLst>
              <a:ext uri="{FF2B5EF4-FFF2-40B4-BE49-F238E27FC236}">
                <a16:creationId xmlns:a16="http://schemas.microsoft.com/office/drawing/2014/main" id="{2A702A16-6E98-4786-86EC-261C9C3AC5E4}"/>
              </a:ext>
            </a:extLst>
          </p:cNvPr>
          <p:cNvSpPr/>
          <p:nvPr/>
        </p:nvSpPr>
        <p:spPr>
          <a:xfrm rot="2700000">
            <a:off x="5201349" y="4086507"/>
            <a:ext cx="307134" cy="280074"/>
          </a:xfrm>
          <a:prstGeom prst="mathPlus">
            <a:avLst>
              <a:gd name="adj1" fmla="val 813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Arrow: Left-Right 179">
            <a:extLst>
              <a:ext uri="{FF2B5EF4-FFF2-40B4-BE49-F238E27FC236}">
                <a16:creationId xmlns:a16="http://schemas.microsoft.com/office/drawing/2014/main" id="{CF051F18-007F-46C2-97F1-9DC7EDF5C957}"/>
              </a:ext>
            </a:extLst>
          </p:cNvPr>
          <p:cNvSpPr>
            <a:spLocks noChangeAspect="1"/>
          </p:cNvSpPr>
          <p:nvPr/>
        </p:nvSpPr>
        <p:spPr>
          <a:xfrm rot="2700000">
            <a:off x="5116759" y="2671227"/>
            <a:ext cx="362102" cy="106657"/>
          </a:xfrm>
          <a:prstGeom prst="left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Plus Sign 180">
            <a:extLst>
              <a:ext uri="{FF2B5EF4-FFF2-40B4-BE49-F238E27FC236}">
                <a16:creationId xmlns:a16="http://schemas.microsoft.com/office/drawing/2014/main" id="{0F12DF37-4389-4736-AC77-89457C461C89}"/>
              </a:ext>
            </a:extLst>
          </p:cNvPr>
          <p:cNvSpPr/>
          <p:nvPr/>
        </p:nvSpPr>
        <p:spPr>
          <a:xfrm>
            <a:off x="5190279" y="4613715"/>
            <a:ext cx="307134" cy="280074"/>
          </a:xfrm>
          <a:prstGeom prst="mathPlus">
            <a:avLst>
              <a:gd name="adj1" fmla="val 813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2EB41027-6988-47FA-A46B-09E2380982F5}"/>
              </a:ext>
            </a:extLst>
          </p:cNvPr>
          <p:cNvSpPr txBox="1"/>
          <p:nvPr/>
        </p:nvSpPr>
        <p:spPr>
          <a:xfrm>
            <a:off x="5133827" y="4881584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pc="-300" dirty="0">
                <a:solidFill>
                  <a:schemeClr val="bg1">
                    <a:lumMod val="50000"/>
                  </a:schemeClr>
                </a:solidFill>
              </a:rPr>
              <a:t>0/1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62063B23-E35B-4E37-8B51-5B3477EC7C62}"/>
              </a:ext>
            </a:extLst>
          </p:cNvPr>
          <p:cNvSpPr txBox="1"/>
          <p:nvPr/>
        </p:nvSpPr>
        <p:spPr>
          <a:xfrm>
            <a:off x="5525228" y="37301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</a:p>
        </p:txBody>
      </p:sp>
      <p:sp>
        <p:nvSpPr>
          <p:cNvPr id="185" name="Plus Sign 184">
            <a:extLst>
              <a:ext uri="{FF2B5EF4-FFF2-40B4-BE49-F238E27FC236}">
                <a16:creationId xmlns:a16="http://schemas.microsoft.com/office/drawing/2014/main" id="{DB86E714-4146-4DE8-86A7-B55BAC491737}"/>
              </a:ext>
            </a:extLst>
          </p:cNvPr>
          <p:cNvSpPr/>
          <p:nvPr/>
        </p:nvSpPr>
        <p:spPr>
          <a:xfrm rot="2700000">
            <a:off x="5511434" y="4086507"/>
            <a:ext cx="307134" cy="280074"/>
          </a:xfrm>
          <a:prstGeom prst="mathPlus">
            <a:avLst>
              <a:gd name="adj1" fmla="val 813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Arrow: Left-Right 185">
            <a:extLst>
              <a:ext uri="{FF2B5EF4-FFF2-40B4-BE49-F238E27FC236}">
                <a16:creationId xmlns:a16="http://schemas.microsoft.com/office/drawing/2014/main" id="{BDC39138-5951-41C0-B6CA-BDA7009C8AFF}"/>
              </a:ext>
            </a:extLst>
          </p:cNvPr>
          <p:cNvSpPr>
            <a:spLocks noChangeAspect="1"/>
          </p:cNvSpPr>
          <p:nvPr/>
        </p:nvSpPr>
        <p:spPr>
          <a:xfrm rot="18900000">
            <a:off x="5482048" y="2671227"/>
            <a:ext cx="362102" cy="106657"/>
          </a:xfrm>
          <a:prstGeom prst="left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Plus Sign 186">
            <a:extLst>
              <a:ext uri="{FF2B5EF4-FFF2-40B4-BE49-F238E27FC236}">
                <a16:creationId xmlns:a16="http://schemas.microsoft.com/office/drawing/2014/main" id="{EBF18EEE-B70A-4A9D-843F-86196FBCB49F}"/>
              </a:ext>
            </a:extLst>
          </p:cNvPr>
          <p:cNvSpPr/>
          <p:nvPr/>
        </p:nvSpPr>
        <p:spPr>
          <a:xfrm rot="2700000">
            <a:off x="5517584" y="4613715"/>
            <a:ext cx="307134" cy="280074"/>
          </a:xfrm>
          <a:prstGeom prst="mathPlus">
            <a:avLst>
              <a:gd name="adj1" fmla="val 813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12FD487D-81EE-4533-AE03-B08B7DDD3901}"/>
              </a:ext>
            </a:extLst>
          </p:cNvPr>
          <p:cNvSpPr txBox="1"/>
          <p:nvPr/>
        </p:nvSpPr>
        <p:spPr>
          <a:xfrm>
            <a:off x="5519076" y="488158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2B353001-11A5-42BE-88D9-97E7E12677CE}"/>
              </a:ext>
            </a:extLst>
          </p:cNvPr>
          <p:cNvSpPr txBox="1"/>
          <p:nvPr/>
        </p:nvSpPr>
        <p:spPr>
          <a:xfrm>
            <a:off x="5850073" y="37301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0</a:t>
            </a:r>
          </a:p>
        </p:txBody>
      </p:sp>
      <p:sp>
        <p:nvSpPr>
          <p:cNvPr id="190" name="Plus Sign 189">
            <a:extLst>
              <a:ext uri="{FF2B5EF4-FFF2-40B4-BE49-F238E27FC236}">
                <a16:creationId xmlns:a16="http://schemas.microsoft.com/office/drawing/2014/main" id="{E7E4759F-003E-45DB-9C68-6D274158EF31}"/>
              </a:ext>
            </a:extLst>
          </p:cNvPr>
          <p:cNvSpPr/>
          <p:nvPr/>
        </p:nvSpPr>
        <p:spPr>
          <a:xfrm>
            <a:off x="5835049" y="4086507"/>
            <a:ext cx="307134" cy="280074"/>
          </a:xfrm>
          <a:prstGeom prst="mathPlus">
            <a:avLst>
              <a:gd name="adj1" fmla="val 813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Arrow: Left-Right 190">
            <a:extLst>
              <a:ext uri="{FF2B5EF4-FFF2-40B4-BE49-F238E27FC236}">
                <a16:creationId xmlns:a16="http://schemas.microsoft.com/office/drawing/2014/main" id="{C4A22349-AC70-45BE-97F2-0A55978AFF92}"/>
              </a:ext>
            </a:extLst>
          </p:cNvPr>
          <p:cNvSpPr>
            <a:spLocks noChangeAspect="1"/>
          </p:cNvSpPr>
          <p:nvPr/>
        </p:nvSpPr>
        <p:spPr>
          <a:xfrm>
            <a:off x="5975060" y="2671227"/>
            <a:ext cx="362102" cy="106657"/>
          </a:xfrm>
          <a:prstGeom prst="left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Plus Sign 191">
            <a:extLst>
              <a:ext uri="{FF2B5EF4-FFF2-40B4-BE49-F238E27FC236}">
                <a16:creationId xmlns:a16="http://schemas.microsoft.com/office/drawing/2014/main" id="{D5B955B6-4A45-41EF-BFC8-88D22999FD9E}"/>
              </a:ext>
            </a:extLst>
          </p:cNvPr>
          <p:cNvSpPr/>
          <p:nvPr/>
        </p:nvSpPr>
        <p:spPr>
          <a:xfrm>
            <a:off x="5844889" y="4613715"/>
            <a:ext cx="307134" cy="280074"/>
          </a:xfrm>
          <a:prstGeom prst="mathPlus">
            <a:avLst>
              <a:gd name="adj1" fmla="val 813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CE86A05C-33E4-425B-AA7E-ACC411743C57}"/>
              </a:ext>
            </a:extLst>
          </p:cNvPr>
          <p:cNvSpPr txBox="1"/>
          <p:nvPr/>
        </p:nvSpPr>
        <p:spPr>
          <a:xfrm>
            <a:off x="5839417" y="488158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0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183E0839-612E-4FDF-872B-CAF93FB4A56B}"/>
              </a:ext>
            </a:extLst>
          </p:cNvPr>
          <p:cNvSpPr txBox="1"/>
          <p:nvPr/>
        </p:nvSpPr>
        <p:spPr>
          <a:xfrm>
            <a:off x="6174913" y="37301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</a:p>
        </p:txBody>
      </p:sp>
      <p:sp>
        <p:nvSpPr>
          <p:cNvPr id="195" name="Plus Sign 194">
            <a:extLst>
              <a:ext uri="{FF2B5EF4-FFF2-40B4-BE49-F238E27FC236}">
                <a16:creationId xmlns:a16="http://schemas.microsoft.com/office/drawing/2014/main" id="{C91DFE46-5FE7-4439-AA86-3EDC880FB559}"/>
              </a:ext>
            </a:extLst>
          </p:cNvPr>
          <p:cNvSpPr/>
          <p:nvPr/>
        </p:nvSpPr>
        <p:spPr>
          <a:xfrm>
            <a:off x="6172189" y="4086507"/>
            <a:ext cx="307134" cy="280074"/>
          </a:xfrm>
          <a:prstGeom prst="mathPlus">
            <a:avLst>
              <a:gd name="adj1" fmla="val 813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Plus Sign 195">
            <a:extLst>
              <a:ext uri="{FF2B5EF4-FFF2-40B4-BE49-F238E27FC236}">
                <a16:creationId xmlns:a16="http://schemas.microsoft.com/office/drawing/2014/main" id="{C2D6DC6B-D4DA-4142-BD4B-0265E44271D3}"/>
              </a:ext>
            </a:extLst>
          </p:cNvPr>
          <p:cNvSpPr/>
          <p:nvPr/>
        </p:nvSpPr>
        <p:spPr>
          <a:xfrm rot="2700000">
            <a:off x="6172189" y="4613715"/>
            <a:ext cx="307134" cy="280074"/>
          </a:xfrm>
          <a:prstGeom prst="mathPlus">
            <a:avLst>
              <a:gd name="adj1" fmla="val 813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466C10B2-5E69-41F3-9347-A464E276D3A5}"/>
              </a:ext>
            </a:extLst>
          </p:cNvPr>
          <p:cNvSpPr txBox="1"/>
          <p:nvPr/>
        </p:nvSpPr>
        <p:spPr>
          <a:xfrm>
            <a:off x="6124419" y="4881584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pc="-300" dirty="0">
                <a:solidFill>
                  <a:schemeClr val="bg1">
                    <a:lumMod val="50000"/>
                  </a:schemeClr>
                </a:solidFill>
              </a:rPr>
              <a:t>0/1</a:t>
            </a:r>
          </a:p>
        </p:txBody>
      </p:sp>
      <p:sp>
        <p:nvSpPr>
          <p:cNvPr id="198" name="Arrow: Left-Right 197">
            <a:extLst>
              <a:ext uri="{FF2B5EF4-FFF2-40B4-BE49-F238E27FC236}">
                <a16:creationId xmlns:a16="http://schemas.microsoft.com/office/drawing/2014/main" id="{C739D5CB-34BE-4D5D-9784-113C56508D14}"/>
              </a:ext>
            </a:extLst>
          </p:cNvPr>
          <p:cNvSpPr>
            <a:spLocks noChangeAspect="1"/>
          </p:cNvSpPr>
          <p:nvPr/>
        </p:nvSpPr>
        <p:spPr>
          <a:xfrm rot="16200000">
            <a:off x="6340350" y="2671227"/>
            <a:ext cx="362102" cy="106657"/>
          </a:xfrm>
          <a:prstGeom prst="left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7B2F4481-0DBE-47D8-A90C-B3D895FEB5A8}"/>
              </a:ext>
            </a:extLst>
          </p:cNvPr>
          <p:cNvSpPr txBox="1"/>
          <p:nvPr/>
        </p:nvSpPr>
        <p:spPr>
          <a:xfrm>
            <a:off x="2503016" y="5349058"/>
            <a:ext cx="56260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Protocol:</a:t>
            </a:r>
          </a:p>
          <a:p>
            <a:pPr marL="342900" indent="-342900">
              <a:buAutoNum type="arabicPeriod"/>
            </a:pPr>
            <a:r>
              <a:rPr lang="en-US" dirty="0"/>
              <a:t>Alice sends random values in random bases</a:t>
            </a:r>
          </a:p>
          <a:p>
            <a:pPr marL="342900" indent="-342900">
              <a:buAutoNum type="arabicPeriod"/>
            </a:pPr>
            <a:r>
              <a:rPr lang="en-US" dirty="0"/>
              <a:t>Bob measures in random bases</a:t>
            </a:r>
          </a:p>
          <a:p>
            <a:pPr marL="342900" indent="-342900">
              <a:buAutoNum type="arabicPeriod"/>
            </a:pPr>
            <a:r>
              <a:rPr lang="en-US" dirty="0"/>
              <a:t>Alice communicates chosen bases via classical channel</a:t>
            </a:r>
          </a:p>
          <a:p>
            <a:pPr marL="342900" indent="-342900">
              <a:buAutoNum type="arabicPeriod"/>
            </a:pPr>
            <a:r>
              <a:rPr lang="en-US" dirty="0"/>
              <a:t>Both compare random subset of values</a:t>
            </a: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5D9E273F-70F4-4A58-8AB1-38E02DA7E788}"/>
              </a:ext>
            </a:extLst>
          </p:cNvPr>
          <p:cNvGrpSpPr/>
          <p:nvPr/>
        </p:nvGrpSpPr>
        <p:grpSpPr>
          <a:xfrm>
            <a:off x="4208651" y="2351076"/>
            <a:ext cx="692727" cy="1063877"/>
            <a:chOff x="4208651" y="1224719"/>
            <a:chExt cx="692727" cy="1063877"/>
          </a:xfrm>
        </p:grpSpPr>
        <p:pic>
          <p:nvPicPr>
            <p:cNvPr id="111" name="Picture 110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FF8114C8-9EA0-4D41-A080-3B21FB16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8651" y="1224719"/>
              <a:ext cx="692727" cy="692727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14" name="Text Box 11">
              <a:extLst>
                <a:ext uri="{FF2B5EF4-FFF2-40B4-BE49-F238E27FC236}">
                  <a16:creationId xmlns:a16="http://schemas.microsoft.com/office/drawing/2014/main" id="{549D7A19-033B-40E2-96D7-597E5D7BF7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1168" y="1919264"/>
              <a:ext cx="508857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CH" altLang="en-US" dirty="0"/>
                <a:t>Eve</a:t>
              </a:r>
              <a:endParaRPr lang="en-GB" altLang="en-US" dirty="0"/>
            </a:p>
          </p:txBody>
        </p:sp>
      </p:grpSp>
      <p:sp>
        <p:nvSpPr>
          <p:cNvPr id="264" name="Callout: Line 263">
            <a:extLst>
              <a:ext uri="{FF2B5EF4-FFF2-40B4-BE49-F238E27FC236}">
                <a16:creationId xmlns:a16="http://schemas.microsoft.com/office/drawing/2014/main" id="{4DFD8B47-B763-4531-98A7-0FC348E894F3}"/>
              </a:ext>
            </a:extLst>
          </p:cNvPr>
          <p:cNvSpPr/>
          <p:nvPr/>
        </p:nvSpPr>
        <p:spPr>
          <a:xfrm>
            <a:off x="2516949" y="5382161"/>
            <a:ext cx="4040172" cy="708658"/>
          </a:xfrm>
          <a:prstGeom prst="borderCallout1">
            <a:avLst>
              <a:gd name="adj1" fmla="val -853"/>
              <a:gd name="adj2" fmla="val 99839"/>
              <a:gd name="adj3" fmla="val -235039"/>
              <a:gd name="adj4" fmla="val 12776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5" name="Table 264">
            <a:extLst>
              <a:ext uri="{FF2B5EF4-FFF2-40B4-BE49-F238E27FC236}">
                <a16:creationId xmlns:a16="http://schemas.microsoft.com/office/drawing/2014/main" id="{0C9D0C61-CFD3-4616-BE28-E493B705BA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7918968"/>
              </p:ext>
            </p:extLst>
          </p:nvPr>
        </p:nvGraphicFramePr>
        <p:xfrm>
          <a:off x="2613248" y="5431302"/>
          <a:ext cx="3856836" cy="6096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21403">
                  <a:extLst>
                    <a:ext uri="{9D8B030D-6E8A-4147-A177-3AD203B41FA5}">
                      <a16:colId xmlns:a16="http://schemas.microsoft.com/office/drawing/2014/main" val="4185517984"/>
                    </a:ext>
                  </a:extLst>
                </a:gridCol>
                <a:gridCol w="321403">
                  <a:extLst>
                    <a:ext uri="{9D8B030D-6E8A-4147-A177-3AD203B41FA5}">
                      <a16:colId xmlns:a16="http://schemas.microsoft.com/office/drawing/2014/main" val="4042804166"/>
                    </a:ext>
                  </a:extLst>
                </a:gridCol>
                <a:gridCol w="321403">
                  <a:extLst>
                    <a:ext uri="{9D8B030D-6E8A-4147-A177-3AD203B41FA5}">
                      <a16:colId xmlns:a16="http://schemas.microsoft.com/office/drawing/2014/main" val="2069407183"/>
                    </a:ext>
                  </a:extLst>
                </a:gridCol>
                <a:gridCol w="321403">
                  <a:extLst>
                    <a:ext uri="{9D8B030D-6E8A-4147-A177-3AD203B41FA5}">
                      <a16:colId xmlns:a16="http://schemas.microsoft.com/office/drawing/2014/main" val="888018804"/>
                    </a:ext>
                  </a:extLst>
                </a:gridCol>
                <a:gridCol w="321403">
                  <a:extLst>
                    <a:ext uri="{9D8B030D-6E8A-4147-A177-3AD203B41FA5}">
                      <a16:colId xmlns:a16="http://schemas.microsoft.com/office/drawing/2014/main" val="1904098081"/>
                    </a:ext>
                  </a:extLst>
                </a:gridCol>
                <a:gridCol w="321403">
                  <a:extLst>
                    <a:ext uri="{9D8B030D-6E8A-4147-A177-3AD203B41FA5}">
                      <a16:colId xmlns:a16="http://schemas.microsoft.com/office/drawing/2014/main" val="217902676"/>
                    </a:ext>
                  </a:extLst>
                </a:gridCol>
                <a:gridCol w="321403">
                  <a:extLst>
                    <a:ext uri="{9D8B030D-6E8A-4147-A177-3AD203B41FA5}">
                      <a16:colId xmlns:a16="http://schemas.microsoft.com/office/drawing/2014/main" val="1707825546"/>
                    </a:ext>
                  </a:extLst>
                </a:gridCol>
                <a:gridCol w="321403">
                  <a:extLst>
                    <a:ext uri="{9D8B030D-6E8A-4147-A177-3AD203B41FA5}">
                      <a16:colId xmlns:a16="http://schemas.microsoft.com/office/drawing/2014/main" val="1223380518"/>
                    </a:ext>
                  </a:extLst>
                </a:gridCol>
                <a:gridCol w="321403">
                  <a:extLst>
                    <a:ext uri="{9D8B030D-6E8A-4147-A177-3AD203B41FA5}">
                      <a16:colId xmlns:a16="http://schemas.microsoft.com/office/drawing/2014/main" val="529682649"/>
                    </a:ext>
                  </a:extLst>
                </a:gridCol>
                <a:gridCol w="321403">
                  <a:extLst>
                    <a:ext uri="{9D8B030D-6E8A-4147-A177-3AD203B41FA5}">
                      <a16:colId xmlns:a16="http://schemas.microsoft.com/office/drawing/2014/main" val="1362456972"/>
                    </a:ext>
                  </a:extLst>
                </a:gridCol>
                <a:gridCol w="321403">
                  <a:extLst>
                    <a:ext uri="{9D8B030D-6E8A-4147-A177-3AD203B41FA5}">
                      <a16:colId xmlns:a16="http://schemas.microsoft.com/office/drawing/2014/main" val="2226447981"/>
                    </a:ext>
                  </a:extLst>
                </a:gridCol>
                <a:gridCol w="321403">
                  <a:extLst>
                    <a:ext uri="{9D8B030D-6E8A-4147-A177-3AD203B41FA5}">
                      <a16:colId xmlns:a16="http://schemas.microsoft.com/office/drawing/2014/main" val="4274023448"/>
                    </a:ext>
                  </a:extLst>
                </a:gridCol>
              </a:tblGrid>
              <a:tr h="291658"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33890944"/>
                  </a:ext>
                </a:extLst>
              </a:tr>
              <a:tr h="291658">
                <a:tc>
                  <a:txBody>
                    <a:bodyPr/>
                    <a:lstStyle/>
                    <a:p>
                      <a:pPr algn="ctr"/>
                      <a:endParaRPr lang="en-US" sz="1400" b="1" i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5148008"/>
                  </a:ext>
                </a:extLst>
              </a:tr>
            </a:tbl>
          </a:graphicData>
        </a:graphic>
      </p:graphicFrame>
      <p:sp>
        <p:nvSpPr>
          <p:cNvPr id="266" name="Plus Sign 265">
            <a:extLst>
              <a:ext uri="{FF2B5EF4-FFF2-40B4-BE49-F238E27FC236}">
                <a16:creationId xmlns:a16="http://schemas.microsoft.com/office/drawing/2014/main" id="{7ECC9AB3-1F7B-4254-8F32-B091649B3380}"/>
              </a:ext>
            </a:extLst>
          </p:cNvPr>
          <p:cNvSpPr/>
          <p:nvPr/>
        </p:nvSpPr>
        <p:spPr>
          <a:xfrm>
            <a:off x="2598899" y="5446721"/>
            <a:ext cx="307134" cy="280074"/>
          </a:xfrm>
          <a:prstGeom prst="mathPlus">
            <a:avLst>
              <a:gd name="adj1" fmla="val 813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420C98E8-A5CC-41CF-88CF-DAAF8FFF3154}"/>
              </a:ext>
            </a:extLst>
          </p:cNvPr>
          <p:cNvSpPr txBox="1"/>
          <p:nvPr/>
        </p:nvSpPr>
        <p:spPr>
          <a:xfrm>
            <a:off x="2601623" y="571459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5810C26F-11F1-461F-8F06-6AE123364CCF}"/>
              </a:ext>
            </a:extLst>
          </p:cNvPr>
          <p:cNvSpPr txBox="1"/>
          <p:nvPr/>
        </p:nvSpPr>
        <p:spPr>
          <a:xfrm>
            <a:off x="2883406" y="5714590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pc="-300" dirty="0">
                <a:solidFill>
                  <a:schemeClr val="bg1">
                    <a:lumMod val="50000"/>
                  </a:schemeClr>
                </a:solidFill>
              </a:rPr>
              <a:t>0/1</a:t>
            </a:r>
          </a:p>
        </p:txBody>
      </p:sp>
      <p:sp>
        <p:nvSpPr>
          <p:cNvPr id="269" name="Plus Sign 268">
            <a:extLst>
              <a:ext uri="{FF2B5EF4-FFF2-40B4-BE49-F238E27FC236}">
                <a16:creationId xmlns:a16="http://schemas.microsoft.com/office/drawing/2014/main" id="{E5800E53-7178-4EF9-B90A-5E09CF369AC2}"/>
              </a:ext>
            </a:extLst>
          </p:cNvPr>
          <p:cNvSpPr/>
          <p:nvPr/>
        </p:nvSpPr>
        <p:spPr>
          <a:xfrm rot="2700000">
            <a:off x="2939734" y="5446721"/>
            <a:ext cx="307134" cy="280074"/>
          </a:xfrm>
          <a:prstGeom prst="mathPlus">
            <a:avLst>
              <a:gd name="adj1" fmla="val 813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Plus Sign 269">
            <a:extLst>
              <a:ext uri="{FF2B5EF4-FFF2-40B4-BE49-F238E27FC236}">
                <a16:creationId xmlns:a16="http://schemas.microsoft.com/office/drawing/2014/main" id="{655A015A-BFC3-4C73-9EF6-62D87AED5EFA}"/>
              </a:ext>
            </a:extLst>
          </p:cNvPr>
          <p:cNvSpPr/>
          <p:nvPr/>
        </p:nvSpPr>
        <p:spPr>
          <a:xfrm rot="2700000">
            <a:off x="3267039" y="5446721"/>
            <a:ext cx="307134" cy="280074"/>
          </a:xfrm>
          <a:prstGeom prst="mathPlus">
            <a:avLst>
              <a:gd name="adj1" fmla="val 813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TextBox 270">
            <a:extLst>
              <a:ext uri="{FF2B5EF4-FFF2-40B4-BE49-F238E27FC236}">
                <a16:creationId xmlns:a16="http://schemas.microsoft.com/office/drawing/2014/main" id="{A558AAC6-E380-40EE-9EEB-D84D76779F17}"/>
              </a:ext>
            </a:extLst>
          </p:cNvPr>
          <p:cNvSpPr txBox="1"/>
          <p:nvPr/>
        </p:nvSpPr>
        <p:spPr>
          <a:xfrm>
            <a:off x="3203376" y="5714590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pc="-300" dirty="0">
                <a:solidFill>
                  <a:schemeClr val="bg1">
                    <a:lumMod val="50000"/>
                  </a:schemeClr>
                </a:solidFill>
              </a:rPr>
              <a:t>0/1</a:t>
            </a:r>
          </a:p>
        </p:txBody>
      </p:sp>
      <p:sp>
        <p:nvSpPr>
          <p:cNvPr id="272" name="Plus Sign 271">
            <a:extLst>
              <a:ext uri="{FF2B5EF4-FFF2-40B4-BE49-F238E27FC236}">
                <a16:creationId xmlns:a16="http://schemas.microsoft.com/office/drawing/2014/main" id="{DA064AB8-C438-4570-94BC-787AFF872094}"/>
              </a:ext>
            </a:extLst>
          </p:cNvPr>
          <p:cNvSpPr/>
          <p:nvPr/>
        </p:nvSpPr>
        <p:spPr>
          <a:xfrm>
            <a:off x="3580814" y="5446721"/>
            <a:ext cx="307134" cy="280074"/>
          </a:xfrm>
          <a:prstGeom prst="mathPlus">
            <a:avLst>
              <a:gd name="adj1" fmla="val 813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TextBox 272">
            <a:extLst>
              <a:ext uri="{FF2B5EF4-FFF2-40B4-BE49-F238E27FC236}">
                <a16:creationId xmlns:a16="http://schemas.microsoft.com/office/drawing/2014/main" id="{128D8837-65DA-42F3-AE1E-CDF98472D827}"/>
              </a:ext>
            </a:extLst>
          </p:cNvPr>
          <p:cNvSpPr txBox="1"/>
          <p:nvPr/>
        </p:nvSpPr>
        <p:spPr>
          <a:xfrm>
            <a:off x="3524125" y="5714590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pc="-300" dirty="0">
                <a:solidFill>
                  <a:schemeClr val="bg1">
                    <a:lumMod val="50000"/>
                  </a:schemeClr>
                </a:solidFill>
              </a:rPr>
              <a:t>0/1</a:t>
            </a:r>
          </a:p>
        </p:txBody>
      </p:sp>
      <p:sp>
        <p:nvSpPr>
          <p:cNvPr id="274" name="Plus Sign 273">
            <a:extLst>
              <a:ext uri="{FF2B5EF4-FFF2-40B4-BE49-F238E27FC236}">
                <a16:creationId xmlns:a16="http://schemas.microsoft.com/office/drawing/2014/main" id="{C9167281-CB45-4F30-B64F-9E1BD1D7F2A4}"/>
              </a:ext>
            </a:extLst>
          </p:cNvPr>
          <p:cNvSpPr/>
          <p:nvPr/>
        </p:nvSpPr>
        <p:spPr>
          <a:xfrm>
            <a:off x="3894589" y="5446721"/>
            <a:ext cx="307134" cy="280074"/>
          </a:xfrm>
          <a:prstGeom prst="mathPlus">
            <a:avLst>
              <a:gd name="adj1" fmla="val 813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962743BD-6D9C-4C34-8251-84D50E518D72}"/>
              </a:ext>
            </a:extLst>
          </p:cNvPr>
          <p:cNvSpPr txBox="1"/>
          <p:nvPr/>
        </p:nvSpPr>
        <p:spPr>
          <a:xfrm>
            <a:off x="3853201" y="5714590"/>
            <a:ext cx="402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pc="-300" dirty="0">
                <a:solidFill>
                  <a:schemeClr val="bg1">
                    <a:lumMod val="50000"/>
                  </a:schemeClr>
                </a:solidFill>
              </a:rPr>
              <a:t>0/1</a:t>
            </a:r>
            <a:endParaRPr lang="en-US" b="1" dirty="0"/>
          </a:p>
        </p:txBody>
      </p:sp>
      <p:sp>
        <p:nvSpPr>
          <p:cNvPr id="276" name="Plus Sign 275">
            <a:extLst>
              <a:ext uri="{FF2B5EF4-FFF2-40B4-BE49-F238E27FC236}">
                <a16:creationId xmlns:a16="http://schemas.microsoft.com/office/drawing/2014/main" id="{3917205C-EF62-4F0A-82E6-D935416B9EE1}"/>
              </a:ext>
            </a:extLst>
          </p:cNvPr>
          <p:cNvSpPr/>
          <p:nvPr/>
        </p:nvSpPr>
        <p:spPr>
          <a:xfrm rot="2700000">
            <a:off x="4221894" y="5446721"/>
            <a:ext cx="307134" cy="280074"/>
          </a:xfrm>
          <a:prstGeom prst="mathPlus">
            <a:avLst>
              <a:gd name="adj1" fmla="val 813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655E49B6-9C17-49B8-9916-B15B5F2D7B86}"/>
              </a:ext>
            </a:extLst>
          </p:cNvPr>
          <p:cNvSpPr txBox="1"/>
          <p:nvPr/>
        </p:nvSpPr>
        <p:spPr>
          <a:xfrm>
            <a:off x="4179671" y="5714590"/>
            <a:ext cx="402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pc="-300" dirty="0">
                <a:solidFill>
                  <a:schemeClr val="bg1">
                    <a:lumMod val="50000"/>
                  </a:schemeClr>
                </a:solidFill>
              </a:rPr>
              <a:t>0/1</a:t>
            </a:r>
            <a:endParaRPr lang="en-US" b="1" dirty="0"/>
          </a:p>
        </p:txBody>
      </p:sp>
      <p:sp>
        <p:nvSpPr>
          <p:cNvPr id="278" name="Plus Sign 277">
            <a:extLst>
              <a:ext uri="{FF2B5EF4-FFF2-40B4-BE49-F238E27FC236}">
                <a16:creationId xmlns:a16="http://schemas.microsoft.com/office/drawing/2014/main" id="{A494E1F5-6E90-4196-ACCF-A9C28F58380D}"/>
              </a:ext>
            </a:extLst>
          </p:cNvPr>
          <p:cNvSpPr/>
          <p:nvPr/>
        </p:nvSpPr>
        <p:spPr>
          <a:xfrm>
            <a:off x="4549199" y="5446721"/>
            <a:ext cx="307134" cy="280074"/>
          </a:xfrm>
          <a:prstGeom prst="mathPlus">
            <a:avLst>
              <a:gd name="adj1" fmla="val 813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F57D88D8-13ED-4873-ACAA-32B78DA038B4}"/>
              </a:ext>
            </a:extLst>
          </p:cNvPr>
          <p:cNvSpPr txBox="1"/>
          <p:nvPr/>
        </p:nvSpPr>
        <p:spPr>
          <a:xfrm>
            <a:off x="4493274" y="5714590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pc="-300" dirty="0">
                <a:solidFill>
                  <a:schemeClr val="bg1">
                    <a:lumMod val="50000"/>
                  </a:schemeClr>
                </a:solidFill>
              </a:rPr>
              <a:t>0/1</a:t>
            </a:r>
          </a:p>
        </p:txBody>
      </p:sp>
      <p:sp>
        <p:nvSpPr>
          <p:cNvPr id="280" name="Plus Sign 279">
            <a:extLst>
              <a:ext uri="{FF2B5EF4-FFF2-40B4-BE49-F238E27FC236}">
                <a16:creationId xmlns:a16="http://schemas.microsoft.com/office/drawing/2014/main" id="{55DCE462-F8E0-4098-B9D5-C91A86E27B2A}"/>
              </a:ext>
            </a:extLst>
          </p:cNvPr>
          <p:cNvSpPr/>
          <p:nvPr/>
        </p:nvSpPr>
        <p:spPr>
          <a:xfrm rot="2700000">
            <a:off x="4862974" y="5446721"/>
            <a:ext cx="307134" cy="280074"/>
          </a:xfrm>
          <a:prstGeom prst="mathPlus">
            <a:avLst>
              <a:gd name="adj1" fmla="val 813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TextBox 280">
            <a:extLst>
              <a:ext uri="{FF2B5EF4-FFF2-40B4-BE49-F238E27FC236}">
                <a16:creationId xmlns:a16="http://schemas.microsoft.com/office/drawing/2014/main" id="{BAD00179-706F-48A7-B269-15CBC433CF00}"/>
              </a:ext>
            </a:extLst>
          </p:cNvPr>
          <p:cNvSpPr txBox="1"/>
          <p:nvPr/>
        </p:nvSpPr>
        <p:spPr>
          <a:xfrm>
            <a:off x="4878178" y="571459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282" name="Plus Sign 281">
            <a:extLst>
              <a:ext uri="{FF2B5EF4-FFF2-40B4-BE49-F238E27FC236}">
                <a16:creationId xmlns:a16="http://schemas.microsoft.com/office/drawing/2014/main" id="{1B20BA72-949A-408E-BC3F-31F0BEB580B3}"/>
              </a:ext>
            </a:extLst>
          </p:cNvPr>
          <p:cNvSpPr/>
          <p:nvPr/>
        </p:nvSpPr>
        <p:spPr>
          <a:xfrm rot="2700000">
            <a:off x="5190279" y="5446721"/>
            <a:ext cx="307134" cy="280074"/>
          </a:xfrm>
          <a:prstGeom prst="mathPlus">
            <a:avLst>
              <a:gd name="adj1" fmla="val 813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TextBox 282">
            <a:extLst>
              <a:ext uri="{FF2B5EF4-FFF2-40B4-BE49-F238E27FC236}">
                <a16:creationId xmlns:a16="http://schemas.microsoft.com/office/drawing/2014/main" id="{C5BF537A-430F-43E8-8A27-69C317AD7858}"/>
              </a:ext>
            </a:extLst>
          </p:cNvPr>
          <p:cNvSpPr txBox="1"/>
          <p:nvPr/>
        </p:nvSpPr>
        <p:spPr>
          <a:xfrm>
            <a:off x="5133827" y="5714590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pc="-300" dirty="0">
                <a:solidFill>
                  <a:schemeClr val="bg1">
                    <a:lumMod val="50000"/>
                  </a:schemeClr>
                </a:solidFill>
              </a:rPr>
              <a:t>0/1</a:t>
            </a:r>
          </a:p>
        </p:txBody>
      </p:sp>
      <p:sp>
        <p:nvSpPr>
          <p:cNvPr id="284" name="Plus Sign 283">
            <a:extLst>
              <a:ext uri="{FF2B5EF4-FFF2-40B4-BE49-F238E27FC236}">
                <a16:creationId xmlns:a16="http://schemas.microsoft.com/office/drawing/2014/main" id="{E1F7285E-4266-4E84-B3E6-50ECA25330FF}"/>
              </a:ext>
            </a:extLst>
          </p:cNvPr>
          <p:cNvSpPr/>
          <p:nvPr/>
        </p:nvSpPr>
        <p:spPr>
          <a:xfrm>
            <a:off x="5517584" y="5446721"/>
            <a:ext cx="307134" cy="280074"/>
          </a:xfrm>
          <a:prstGeom prst="mathPlus">
            <a:avLst>
              <a:gd name="adj1" fmla="val 813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TextBox 284">
            <a:extLst>
              <a:ext uri="{FF2B5EF4-FFF2-40B4-BE49-F238E27FC236}">
                <a16:creationId xmlns:a16="http://schemas.microsoft.com/office/drawing/2014/main" id="{057E7D6C-CAAC-4531-BBCF-980FD3A85F2C}"/>
              </a:ext>
            </a:extLst>
          </p:cNvPr>
          <p:cNvSpPr txBox="1"/>
          <p:nvPr/>
        </p:nvSpPr>
        <p:spPr>
          <a:xfrm>
            <a:off x="5468582" y="5714590"/>
            <a:ext cx="402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pc="-300" dirty="0">
                <a:solidFill>
                  <a:schemeClr val="bg1">
                    <a:lumMod val="50000"/>
                  </a:schemeClr>
                </a:solidFill>
              </a:rPr>
              <a:t>0/1</a:t>
            </a:r>
            <a:endParaRPr lang="en-US" b="1" dirty="0"/>
          </a:p>
        </p:txBody>
      </p:sp>
      <p:sp>
        <p:nvSpPr>
          <p:cNvPr id="286" name="Plus Sign 285">
            <a:extLst>
              <a:ext uri="{FF2B5EF4-FFF2-40B4-BE49-F238E27FC236}">
                <a16:creationId xmlns:a16="http://schemas.microsoft.com/office/drawing/2014/main" id="{8C77538F-10C4-42E2-99E8-FCE8A1B60F71}"/>
              </a:ext>
            </a:extLst>
          </p:cNvPr>
          <p:cNvSpPr/>
          <p:nvPr/>
        </p:nvSpPr>
        <p:spPr>
          <a:xfrm>
            <a:off x="5844889" y="5446721"/>
            <a:ext cx="307134" cy="280074"/>
          </a:xfrm>
          <a:prstGeom prst="mathPlus">
            <a:avLst>
              <a:gd name="adj1" fmla="val 813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id="{7510B2F2-8C03-48B8-9D8B-0F74C71EC2AC}"/>
              </a:ext>
            </a:extLst>
          </p:cNvPr>
          <p:cNvSpPr txBox="1"/>
          <p:nvPr/>
        </p:nvSpPr>
        <p:spPr>
          <a:xfrm>
            <a:off x="5839417" y="571459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0</a:t>
            </a:r>
          </a:p>
        </p:txBody>
      </p:sp>
      <p:sp>
        <p:nvSpPr>
          <p:cNvPr id="288" name="Plus Sign 287">
            <a:extLst>
              <a:ext uri="{FF2B5EF4-FFF2-40B4-BE49-F238E27FC236}">
                <a16:creationId xmlns:a16="http://schemas.microsoft.com/office/drawing/2014/main" id="{F58E4518-35AF-41FD-9733-46282DD3EEAB}"/>
              </a:ext>
            </a:extLst>
          </p:cNvPr>
          <p:cNvSpPr/>
          <p:nvPr/>
        </p:nvSpPr>
        <p:spPr>
          <a:xfrm rot="2700000">
            <a:off x="6172189" y="5446721"/>
            <a:ext cx="307134" cy="280074"/>
          </a:xfrm>
          <a:prstGeom prst="mathPlus">
            <a:avLst>
              <a:gd name="adj1" fmla="val 813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TextBox 288">
            <a:extLst>
              <a:ext uri="{FF2B5EF4-FFF2-40B4-BE49-F238E27FC236}">
                <a16:creationId xmlns:a16="http://schemas.microsoft.com/office/drawing/2014/main" id="{1A1EB6DC-EFA6-4487-AECC-4C2DE828552C}"/>
              </a:ext>
            </a:extLst>
          </p:cNvPr>
          <p:cNvSpPr txBox="1"/>
          <p:nvPr/>
        </p:nvSpPr>
        <p:spPr>
          <a:xfrm>
            <a:off x="6124419" y="5714590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pc="-300" dirty="0">
                <a:solidFill>
                  <a:schemeClr val="bg1">
                    <a:lumMod val="50000"/>
                  </a:schemeClr>
                </a:solidFill>
              </a:rPr>
              <a:t>0/1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39B1BA-B37F-4CB0-80F8-A44935664708}"/>
              </a:ext>
            </a:extLst>
          </p:cNvPr>
          <p:cNvGrpSpPr/>
          <p:nvPr/>
        </p:nvGrpSpPr>
        <p:grpSpPr>
          <a:xfrm>
            <a:off x="2741540" y="6192680"/>
            <a:ext cx="3681861" cy="522327"/>
            <a:chOff x="2322165" y="6774128"/>
            <a:chExt cx="3681861" cy="52232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6878C07-C668-4602-9375-3BF551F0045B}"/>
                </a:ext>
              </a:extLst>
            </p:cNvPr>
            <p:cNvSpPr txBox="1"/>
            <p:nvPr/>
          </p:nvSpPr>
          <p:spPr>
            <a:xfrm>
              <a:off x="2613248" y="6858000"/>
              <a:ext cx="30801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 25% error rate on comparison</a:t>
              </a:r>
            </a:p>
          </p:txBody>
        </p:sp>
        <p:pic>
          <p:nvPicPr>
            <p:cNvPr id="12" name="Graphic 11" descr="Lightning bolt">
              <a:extLst>
                <a:ext uri="{FF2B5EF4-FFF2-40B4-BE49-F238E27FC236}">
                  <a16:creationId xmlns:a16="http://schemas.microsoft.com/office/drawing/2014/main" id="{72BA3B6B-6F68-4E95-A620-350E24802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2322165" y="6780300"/>
              <a:ext cx="516155" cy="516155"/>
            </a:xfrm>
            <a:prstGeom prst="rect">
              <a:avLst/>
            </a:prstGeom>
          </p:spPr>
        </p:pic>
        <p:pic>
          <p:nvPicPr>
            <p:cNvPr id="296" name="Graphic 295" descr="Lightning bolt">
              <a:extLst>
                <a:ext uri="{FF2B5EF4-FFF2-40B4-BE49-F238E27FC236}">
                  <a16:creationId xmlns:a16="http://schemas.microsoft.com/office/drawing/2014/main" id="{12B468E8-0D23-4A6A-AB78-517589CFD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5487871" y="6774128"/>
              <a:ext cx="516155" cy="516155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20631AA-EF95-4C28-A522-3D430B0D8E93}"/>
              </a:ext>
            </a:extLst>
          </p:cNvPr>
          <p:cNvSpPr txBox="1"/>
          <p:nvPr/>
        </p:nvSpPr>
        <p:spPr>
          <a:xfrm>
            <a:off x="3641292" y="1116796"/>
            <a:ext cx="1867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á la “BB84”</a:t>
            </a:r>
          </a:p>
        </p:txBody>
      </p:sp>
      <p:grpSp>
        <p:nvGrpSpPr>
          <p:cNvPr id="297" name="Group 296">
            <a:extLst>
              <a:ext uri="{FF2B5EF4-FFF2-40B4-BE49-F238E27FC236}">
                <a16:creationId xmlns:a16="http://schemas.microsoft.com/office/drawing/2014/main" id="{83A37A30-C5D4-436E-95A8-4E45327748BA}"/>
              </a:ext>
            </a:extLst>
          </p:cNvPr>
          <p:cNvGrpSpPr/>
          <p:nvPr/>
        </p:nvGrpSpPr>
        <p:grpSpPr>
          <a:xfrm>
            <a:off x="7288065" y="5437022"/>
            <a:ext cx="1290386" cy="1290386"/>
            <a:chOff x="5791200" y="1887220"/>
            <a:chExt cx="2286000" cy="2286000"/>
          </a:xfrm>
        </p:grpSpPr>
        <p:sp>
          <p:nvSpPr>
            <p:cNvPr id="298" name="Star: 10 Points 297">
              <a:extLst>
                <a:ext uri="{FF2B5EF4-FFF2-40B4-BE49-F238E27FC236}">
                  <a16:creationId xmlns:a16="http://schemas.microsoft.com/office/drawing/2014/main" id="{CE6F640B-BFAA-41E5-9FA0-1A74700AD355}"/>
                </a:ext>
              </a:extLst>
            </p:cNvPr>
            <p:cNvSpPr/>
            <p:nvPr/>
          </p:nvSpPr>
          <p:spPr>
            <a:xfrm>
              <a:off x="5791200" y="1887220"/>
              <a:ext cx="2286000" cy="2286000"/>
            </a:xfrm>
            <a:prstGeom prst="star10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b="1" dirty="0" err="1">
                  <a:solidFill>
                    <a:srgbClr val="FFC000"/>
                  </a:solidFill>
                </a:rPr>
                <a:t>Provably</a:t>
              </a:r>
              <a:r>
                <a:rPr lang="de-DE" sz="1600" b="1" dirty="0">
                  <a:solidFill>
                    <a:srgbClr val="FFC000"/>
                  </a:solidFill>
                </a:rPr>
                <a:t> </a:t>
              </a:r>
              <a:r>
                <a:rPr lang="de-DE" sz="1600" b="1" dirty="0" err="1">
                  <a:solidFill>
                    <a:srgbClr val="FFC000"/>
                  </a:solidFill>
                </a:rPr>
                <a:t>secure</a:t>
              </a:r>
              <a:r>
                <a:rPr lang="de-DE" sz="1600" b="1" dirty="0">
                  <a:solidFill>
                    <a:srgbClr val="FFC000"/>
                  </a:solidFill>
                </a:rPr>
                <a:t>!</a:t>
              </a:r>
              <a:endParaRPr lang="en-US" sz="1600" b="1" dirty="0">
                <a:solidFill>
                  <a:srgbClr val="FFC000"/>
                </a:solidFill>
              </a:endParaRPr>
            </a:p>
          </p:txBody>
        </p:sp>
        <p:sp>
          <p:nvSpPr>
            <p:cNvPr id="299" name="Star: 10 Points 298">
              <a:extLst>
                <a:ext uri="{FF2B5EF4-FFF2-40B4-BE49-F238E27FC236}">
                  <a16:creationId xmlns:a16="http://schemas.microsoft.com/office/drawing/2014/main" id="{00D56BB4-8C34-471E-A9D4-0C4BEAA7FB78}"/>
                </a:ext>
              </a:extLst>
            </p:cNvPr>
            <p:cNvSpPr/>
            <p:nvPr/>
          </p:nvSpPr>
          <p:spPr>
            <a:xfrm>
              <a:off x="5928360" y="2024380"/>
              <a:ext cx="2011680" cy="2011680"/>
            </a:xfrm>
            <a:prstGeom prst="star10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94100D9-7018-47D3-B44E-0CC1F28BC5B2}"/>
              </a:ext>
            </a:extLst>
          </p:cNvPr>
          <p:cNvSpPr txBox="1"/>
          <p:nvPr/>
        </p:nvSpPr>
        <p:spPr>
          <a:xfrm>
            <a:off x="6698785" y="4865400"/>
            <a:ext cx="2468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“No-cloning theorem”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AD5358D-FF72-4413-8B33-0601ED63050D}"/>
              </a:ext>
            </a:extLst>
          </p:cNvPr>
          <p:cNvSpPr/>
          <p:nvPr/>
        </p:nvSpPr>
        <p:spPr>
          <a:xfrm>
            <a:off x="60552" y="616289"/>
            <a:ext cx="9022896" cy="621009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3086DEB-C51D-4341-9A54-2648EB6767E9}"/>
              </a:ext>
            </a:extLst>
          </p:cNvPr>
          <p:cNvGrpSpPr/>
          <p:nvPr/>
        </p:nvGrpSpPr>
        <p:grpSpPr>
          <a:xfrm>
            <a:off x="1844938" y="1594353"/>
            <a:ext cx="5680364" cy="3408218"/>
            <a:chOff x="1844938" y="1594353"/>
            <a:chExt cx="5680364" cy="3408218"/>
          </a:xfrm>
        </p:grpSpPr>
        <p:pic>
          <p:nvPicPr>
            <p:cNvPr id="300" name="Picture 299" descr="A person sitting at a desk in front of a computer&#10;&#10;Description automatically generated">
              <a:extLst>
                <a:ext uri="{FF2B5EF4-FFF2-40B4-BE49-F238E27FC236}">
                  <a16:creationId xmlns:a16="http://schemas.microsoft.com/office/drawing/2014/main" id="{C57D2883-5AA3-4425-9102-16CD829F4F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0" t="-117" r="73" b="-105"/>
            <a:stretch/>
          </p:blipFill>
          <p:spPr>
            <a:xfrm>
              <a:off x="1844938" y="1594353"/>
              <a:ext cx="5680364" cy="340821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175E2C6-0EED-4B9D-806A-C80B28FD9600}"/>
                </a:ext>
              </a:extLst>
            </p:cNvPr>
            <p:cNvSpPr txBox="1"/>
            <p:nvPr/>
          </p:nvSpPr>
          <p:spPr>
            <a:xfrm>
              <a:off x="2050585" y="4436777"/>
              <a:ext cx="52690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Vadim </a:t>
              </a:r>
              <a:r>
                <a:rPr lang="de-DE" sz="28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Makarov</a:t>
              </a:r>
              <a:r>
                <a:rPr lang="de-DE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– Quantum Hacker</a:t>
              </a:r>
              <a:endPara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48" name="Picture 47" descr="A person sitting at a desk in front of a computer&#10;&#10;Description automatically generated">
            <a:extLst>
              <a:ext uri="{FF2B5EF4-FFF2-40B4-BE49-F238E27FC236}">
                <a16:creationId xmlns:a16="http://schemas.microsoft.com/office/drawing/2014/main" id="{B7B45D4A-5B89-4BEC-B575-9E33EB1465B8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0" b="8079"/>
          <a:stretch/>
        </p:blipFill>
        <p:spPr>
          <a:xfrm>
            <a:off x="1822169" y="1579324"/>
            <a:ext cx="5744883" cy="34126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353404C-B01D-4ACE-ABC9-DDC85337559E}"/>
              </a:ext>
            </a:extLst>
          </p:cNvPr>
          <p:cNvSpPr/>
          <p:nvPr/>
        </p:nvSpPr>
        <p:spPr>
          <a:xfrm>
            <a:off x="7209143" y="6607214"/>
            <a:ext cx="198483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Source: http://www.vad1.com/</a:t>
            </a:r>
          </a:p>
        </p:txBody>
      </p:sp>
    </p:spTree>
    <p:extLst>
      <p:ext uri="{BB962C8B-B14F-4D97-AF65-F5344CB8AC3E}">
        <p14:creationId xmlns:p14="http://schemas.microsoft.com/office/powerpoint/2010/main" val="23486550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2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96296E-6 L 0.63195 0.0030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97" y="139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22" presetClass="exit" presetSubtype="2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8" dur="2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500"/>
                            </p:stCondLst>
                            <p:childTnLst>
                              <p:par>
                                <p:cTn id="1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000"/>
                            </p:stCondLst>
                            <p:childTnLst>
                              <p:par>
                                <p:cTn id="2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500"/>
                            </p:stCondLst>
                            <p:childTnLst>
                              <p:par>
                                <p:cTn id="2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3500"/>
                            </p:stCondLst>
                            <p:childTnLst>
                              <p:par>
                                <p:cTn id="2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4000"/>
                            </p:stCondLst>
                            <p:childTnLst>
                              <p:par>
                                <p:cTn id="2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4500"/>
                            </p:stCondLst>
                            <p:childTnLst>
                              <p:par>
                                <p:cTn id="2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7" dur="500"/>
                                        <p:tgtEl>
                                          <p:spTgt spid="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1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4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0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3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6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9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5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8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1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4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0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3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6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9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2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5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8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1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4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7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0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6" dur="500"/>
                                        <p:tgtEl>
                                          <p:spTgt spid="1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/>
                                        <p:tgtEl>
                                          <p:spTgt spid="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1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500"/>
                            </p:stCondLst>
                            <p:childTnLst>
                              <p:par>
                                <p:cTn id="375" presetID="14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8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4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0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3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6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5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8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1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4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6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9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2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5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8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1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3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4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2" fill="hold">
                      <p:stCondLst>
                        <p:cond delay="indefinite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4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0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3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9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1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4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0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6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9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5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1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4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7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0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3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6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9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0" fill="hold">
                      <p:stCondLst>
                        <p:cond delay="indefinite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14" presetClass="exit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9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2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1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4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9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5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8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1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4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7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0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2" fill="hold">
                      <p:stCondLst>
                        <p:cond delay="indefinite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2" fill="hold">
                      <p:stCondLst>
                        <p:cond delay="indefinite"/>
                      </p:stCondLst>
                      <p:childTnLst>
                        <p:par>
                          <p:cTn id="613" fill="hold">
                            <p:stCondLst>
                              <p:cond delay="0"/>
                            </p:stCondLst>
                            <p:childTnLst>
                              <p:par>
                                <p:cTn id="6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7" fill="hold">
                      <p:stCondLst>
                        <p:cond delay="indefinite"/>
                      </p:stCondLst>
                      <p:childTnLst>
                        <p:par>
                          <p:cTn id="618" fill="hold">
                            <p:stCondLst>
                              <p:cond delay="0"/>
                            </p:stCondLst>
                            <p:childTnLst>
                              <p:par>
                                <p:cTn id="6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1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2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3" dur="900" decel="100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5" fill="hold">
                      <p:stCondLst>
                        <p:cond delay="indefinite"/>
                      </p:stCondLst>
                      <p:childTnLst>
                        <p:par>
                          <p:cTn id="626" fill="hold">
                            <p:stCondLst>
                              <p:cond delay="0"/>
                            </p:stCondLst>
                            <p:childTnLst>
                              <p:par>
                                <p:cTn id="6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0" fill="hold">
                            <p:stCondLst>
                              <p:cond delay="500"/>
                            </p:stCondLst>
                            <p:childTnLst>
                              <p:par>
                                <p:cTn id="6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animBg="1"/>
      <p:bldP spid="132" grpId="0" animBg="1"/>
      <p:bldP spid="134" grpId="0" animBg="1"/>
      <p:bldP spid="135" grpId="0"/>
      <p:bldP spid="126" grpId="0" animBg="1"/>
      <p:bldP spid="127" grpId="0" animBg="1"/>
      <p:bldP spid="128" grpId="0" animBg="1"/>
      <p:bldP spid="129" grpId="0" animBg="1"/>
      <p:bldP spid="137" grpId="0" animBg="1"/>
      <p:bldP spid="137" grpId="1" animBg="1"/>
      <p:bldP spid="141" grpId="0" animBg="1"/>
      <p:bldP spid="141" grpId="1" animBg="1"/>
      <p:bldP spid="141" grpId="2" animBg="1"/>
      <p:bldP spid="142" grpId="0" animBg="1"/>
      <p:bldP spid="143" grpId="0"/>
      <p:bldP spid="144" grpId="0"/>
      <p:bldP spid="144" grpId="1"/>
      <p:bldP spid="144" grpId="2"/>
      <p:bldP spid="144" grpId="3"/>
      <p:bldP spid="145" grpId="0"/>
      <p:bldP spid="145" grpId="1"/>
      <p:bldP spid="145" grpId="2"/>
      <p:bldP spid="146" grpId="0" animBg="1"/>
      <p:bldP spid="146" grpId="1" animBg="1"/>
      <p:bldP spid="146" grpId="2" animBg="1"/>
      <p:bldP spid="146" grpId="3" animBg="1"/>
      <p:bldP spid="147" grpId="0"/>
      <p:bldP spid="147" grpId="1"/>
      <p:bldP spid="147" grpId="2"/>
      <p:bldP spid="149" grpId="0" animBg="1"/>
      <p:bldP spid="149" grpId="1" animBg="1"/>
      <p:bldP spid="149" grpId="2" animBg="1"/>
      <p:bldP spid="150" grpId="0" animBg="1"/>
      <p:bldP spid="150" grpId="1" animBg="1"/>
      <p:bldP spid="150" grpId="2" animBg="1"/>
      <p:bldP spid="151" grpId="0"/>
      <p:bldP spid="151" grpId="1"/>
      <p:bldP spid="151" grpId="2"/>
      <p:bldP spid="152" grpId="0"/>
      <p:bldP spid="152" grpId="1"/>
      <p:bldP spid="152" grpId="2"/>
      <p:bldP spid="153" grpId="0" animBg="1"/>
      <p:bldP spid="153" grpId="1" animBg="1"/>
      <p:bldP spid="153" grpId="2" animBg="1"/>
      <p:bldP spid="154" grpId="0" animBg="1"/>
      <p:bldP spid="155" grpId="0" animBg="1"/>
      <p:bldP spid="155" grpId="1" animBg="1"/>
      <p:bldP spid="155" grpId="2" animBg="1"/>
      <p:bldP spid="156" grpId="0"/>
      <p:bldP spid="156" grpId="1"/>
      <p:bldP spid="156" grpId="2"/>
      <p:bldP spid="157" grpId="0"/>
      <p:bldP spid="157" grpId="1"/>
      <p:bldP spid="158" grpId="0" animBg="1"/>
      <p:bldP spid="158" grpId="1" animBg="1"/>
      <p:bldP spid="159" grpId="0" animBg="1"/>
      <p:bldP spid="161" grpId="0"/>
      <p:bldP spid="162" grpId="0"/>
      <p:bldP spid="162" grpId="1"/>
      <p:bldP spid="163" grpId="0" animBg="1"/>
      <p:bldP spid="163" grpId="1" animBg="1"/>
      <p:bldP spid="164" grpId="0" animBg="1"/>
      <p:bldP spid="165" grpId="0" animBg="1"/>
      <p:bldP spid="166" grpId="0"/>
      <p:bldP spid="167" grpId="0"/>
      <p:bldP spid="167" grpId="1"/>
      <p:bldP spid="167" grpId="2"/>
      <p:bldP spid="168" grpId="0" animBg="1"/>
      <p:bldP spid="168" grpId="1" animBg="1"/>
      <p:bldP spid="168" grpId="2" animBg="1"/>
      <p:bldP spid="169" grpId="0" animBg="1"/>
      <p:bldP spid="169" grpId="1" animBg="1"/>
      <p:bldP spid="169" grpId="2" animBg="1"/>
      <p:bldP spid="170" grpId="0" animBg="1"/>
      <p:bldP spid="171" grpId="0"/>
      <p:bldP spid="171" grpId="1"/>
      <p:bldP spid="171" grpId="2"/>
      <p:bldP spid="173" grpId="0"/>
      <p:bldP spid="174" grpId="0" animBg="1"/>
      <p:bldP spid="175" grpId="0" animBg="1"/>
      <p:bldP spid="176" grpId="0"/>
      <p:bldP spid="177" grpId="0" animBg="1"/>
      <p:bldP spid="178" grpId="0"/>
      <p:bldP spid="178" grpId="1"/>
      <p:bldP spid="178" grpId="2"/>
      <p:bldP spid="179" grpId="0" animBg="1"/>
      <p:bldP spid="179" grpId="1" animBg="1"/>
      <p:bldP spid="179" grpId="2" animBg="1"/>
      <p:bldP spid="180" grpId="0" animBg="1"/>
      <p:bldP spid="181" grpId="0" animBg="1"/>
      <p:bldP spid="181" grpId="1" animBg="1"/>
      <p:bldP spid="181" grpId="2" animBg="1"/>
      <p:bldP spid="182" grpId="0"/>
      <p:bldP spid="182" grpId="1"/>
      <p:bldP spid="182" grpId="2"/>
      <p:bldP spid="183" grpId="0"/>
      <p:bldP spid="183" grpId="1"/>
      <p:bldP spid="185" grpId="0" animBg="1"/>
      <p:bldP spid="185" grpId="1" animBg="1"/>
      <p:bldP spid="186" grpId="0" animBg="1"/>
      <p:bldP spid="187" grpId="0" animBg="1"/>
      <p:bldP spid="188" grpId="0"/>
      <p:bldP spid="189" grpId="0"/>
      <p:bldP spid="190" grpId="0" animBg="1"/>
      <p:bldP spid="191" grpId="0" animBg="1"/>
      <p:bldP spid="192" grpId="0" animBg="1"/>
      <p:bldP spid="193" grpId="0"/>
      <p:bldP spid="194" grpId="0"/>
      <p:bldP spid="194" grpId="1"/>
      <p:bldP spid="194" grpId="2"/>
      <p:bldP spid="194" grpId="3"/>
      <p:bldP spid="195" grpId="0" animBg="1"/>
      <p:bldP spid="195" grpId="1" animBg="1"/>
      <p:bldP spid="195" grpId="2" animBg="1"/>
      <p:bldP spid="195" grpId="3" animBg="1"/>
      <p:bldP spid="196" grpId="0" animBg="1"/>
      <p:bldP spid="196" grpId="1" animBg="1"/>
      <p:bldP spid="196" grpId="2" animBg="1"/>
      <p:bldP spid="197" grpId="0"/>
      <p:bldP spid="197" grpId="1"/>
      <p:bldP spid="197" grpId="2"/>
      <p:bldP spid="198" grpId="0" animBg="1"/>
      <p:bldP spid="199" grpId="0" uiExpand="1" build="allAtOnce"/>
      <p:bldP spid="264" grpId="0" animBg="1"/>
      <p:bldP spid="266" grpId="0" animBg="1"/>
      <p:bldP spid="267" grpId="0"/>
      <p:bldP spid="268" grpId="0"/>
      <p:bldP spid="269" grpId="0" animBg="1"/>
      <p:bldP spid="270" grpId="0" animBg="1"/>
      <p:bldP spid="270" grpId="1" animBg="1"/>
      <p:bldP spid="271" grpId="0"/>
      <p:bldP spid="271" grpId="1"/>
      <p:bldP spid="272" grpId="0" animBg="1"/>
      <p:bldP spid="273" grpId="0"/>
      <p:bldP spid="274" grpId="0" animBg="1"/>
      <p:bldP spid="274" grpId="1" animBg="1"/>
      <p:bldP spid="275" grpId="0"/>
      <p:bldP spid="275" grpId="1"/>
      <p:bldP spid="276" grpId="0" animBg="1"/>
      <p:bldP spid="276" grpId="1" animBg="1"/>
      <p:bldP spid="277" grpId="0"/>
      <p:bldP spid="277" grpId="1"/>
      <p:bldP spid="278" grpId="0" animBg="1"/>
      <p:bldP spid="279" grpId="0"/>
      <p:bldP spid="280" grpId="0" animBg="1"/>
      <p:bldP spid="281" grpId="0"/>
      <p:bldP spid="282" grpId="0" animBg="1"/>
      <p:bldP spid="283" grpId="0"/>
      <p:bldP spid="284" grpId="0" animBg="1"/>
      <p:bldP spid="284" grpId="1" animBg="1"/>
      <p:bldP spid="285" grpId="0"/>
      <p:bldP spid="285" grpId="1"/>
      <p:bldP spid="286" grpId="0" animBg="1"/>
      <p:bldP spid="287" grpId="0"/>
      <p:bldP spid="288" grpId="0" animBg="1"/>
      <p:bldP spid="288" grpId="1" animBg="1"/>
      <p:bldP spid="289" grpId="0"/>
      <p:bldP spid="289" grpId="1"/>
      <p:bldP spid="28" grpId="0"/>
      <p:bldP spid="30" grpId="0"/>
      <p:bldP spid="34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0A501-840F-44BE-9D88-3023C88A0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Attacks &amp; Vulnerabilities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59282-36A9-422C-A748-D3D75FEA8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Intercept and Resend</a:t>
            </a:r>
          </a:p>
          <a:p>
            <a:endParaRPr lang="en-US" dirty="0"/>
          </a:p>
          <a:p>
            <a:r>
              <a:rPr lang="en-US" dirty="0"/>
              <a:t>Denial of Service</a:t>
            </a:r>
          </a:p>
          <a:p>
            <a:endParaRPr lang="en-US" dirty="0"/>
          </a:p>
          <a:p>
            <a:r>
              <a:rPr lang="en-US" dirty="0"/>
              <a:t>Photon Number Splitting</a:t>
            </a:r>
          </a:p>
          <a:p>
            <a:endParaRPr lang="en-US" dirty="0"/>
          </a:p>
          <a:p>
            <a:r>
              <a:rPr lang="en-US" dirty="0"/>
              <a:t>Trojan Horse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3D155865-31E5-40B0-9338-641E2C5EC0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065" y="1687187"/>
            <a:ext cx="502463" cy="5024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ABF468C-5462-4780-A09A-6EE38C13B97C}"/>
                  </a:ext>
                </a:extLst>
              </p:cNvPr>
              <p:cNvSpPr/>
              <p:nvPr/>
            </p:nvSpPr>
            <p:spPr>
              <a:xfrm>
                <a:off x="1863345" y="2820976"/>
                <a:ext cx="6048375" cy="16952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 algn="ctr"/>
                <a:r>
                  <a:rPr lang="en-US" sz="2800" b="1" dirty="0"/>
                  <a:t>Detection Probability</a:t>
                </a:r>
              </a:p>
              <a:p>
                <a:pPr lvl="1" algn="ctr"/>
                <a:endParaRPr lang="en-US" sz="1000" dirty="0"/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=1−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groupChr>
                        <m:groupChrPr>
                          <m:chr m:val="→"/>
                          <m:vertJc m:val="bot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sty m:val="p"/>
                              <m:brk m:alnAt="2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=50 </m:t>
                          </m:r>
                          <m:r>
                            <m:rPr>
                              <m:brk m:alnAt="2"/>
                            </m:rPr>
                            <a:rPr lang="en-US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𝑒𝑦𝑠</m:t>
                          </m:r>
                        </m:e>
                      </m:groupChr>
                      <m:r>
                        <a:rPr lang="en-US" sz="2800" i="1">
                          <a:latin typeface="Cambria Math" panose="02040503050406030204" pitchFamily="18" charset="0"/>
                        </a:rPr>
                        <m:t>0.999999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ABF468C-5462-4780-A09A-6EE38C13B9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3345" y="2820976"/>
                <a:ext cx="6048375" cy="1695272"/>
              </a:xfrm>
              <a:prstGeom prst="rect">
                <a:avLst/>
              </a:prstGeom>
              <a:blipFill>
                <a:blip r:embed="rId3"/>
                <a:stretch>
                  <a:fillRect t="-3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F92ACD10-F8D5-4686-A4B2-248846B0F5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1999"/>
            <a:ext cx="9144000" cy="479004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C350CD4-E6C9-4731-9C89-E7EDF02F580A}"/>
              </a:ext>
            </a:extLst>
          </p:cNvPr>
          <p:cNvGrpSpPr/>
          <p:nvPr/>
        </p:nvGrpSpPr>
        <p:grpSpPr>
          <a:xfrm>
            <a:off x="3592298" y="4758003"/>
            <a:ext cx="700833" cy="497451"/>
            <a:chOff x="3592298" y="4758003"/>
            <a:chExt cx="700833" cy="49745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A41F28C-5A3A-421F-86C5-F89C6D0DF09C}"/>
                </a:ext>
              </a:extLst>
            </p:cNvPr>
            <p:cNvSpPr/>
            <p:nvPr/>
          </p:nvSpPr>
          <p:spPr>
            <a:xfrm>
              <a:off x="3851275" y="4758003"/>
              <a:ext cx="182880" cy="18288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EE0A0E7-D08D-4BC0-838C-214D8CF652D6}"/>
                </a:ext>
              </a:extLst>
            </p:cNvPr>
            <p:cNvSpPr txBox="1"/>
            <p:nvPr/>
          </p:nvSpPr>
          <p:spPr>
            <a:xfrm>
              <a:off x="3592298" y="4886122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F0"/>
                  </a:solidFill>
                </a:rPr>
                <a:t>Alice 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61C5B0F-2194-479E-87BD-87D4688ABF4A}"/>
              </a:ext>
            </a:extLst>
          </p:cNvPr>
          <p:cNvGrpSpPr/>
          <p:nvPr/>
        </p:nvGrpSpPr>
        <p:grpSpPr>
          <a:xfrm>
            <a:off x="4034155" y="4652963"/>
            <a:ext cx="2495233" cy="205728"/>
            <a:chOff x="4034155" y="4652963"/>
            <a:chExt cx="2495233" cy="205728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3E41B04-9F7E-466B-94CA-8492B09CD16B}"/>
                </a:ext>
              </a:extLst>
            </p:cNvPr>
            <p:cNvCxnSpPr>
              <a:cxnSpLocks/>
              <a:stCxn id="21" idx="6"/>
            </p:cNvCxnSpPr>
            <p:nvPr/>
          </p:nvCxnSpPr>
          <p:spPr>
            <a:xfrm>
              <a:off x="4034155" y="4849443"/>
              <a:ext cx="637858" cy="9247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B7C2F3F-959D-4313-87FB-F4A38917F2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72013" y="4833938"/>
              <a:ext cx="581025" cy="24753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769494B-095F-4F41-AD66-7E45C6309D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53038" y="4776788"/>
              <a:ext cx="633412" cy="54316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C2AD4EA-2D77-4F43-8A76-FD9E9B82F8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6450" y="4652963"/>
              <a:ext cx="642938" cy="130632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A1D855D-47A0-4E64-9D5B-9BBA93F6D939}"/>
              </a:ext>
            </a:extLst>
          </p:cNvPr>
          <p:cNvGrpSpPr/>
          <p:nvPr/>
        </p:nvGrpSpPr>
        <p:grpSpPr>
          <a:xfrm>
            <a:off x="6265529" y="4545685"/>
            <a:ext cx="561372" cy="497671"/>
            <a:chOff x="6265529" y="4545685"/>
            <a:chExt cx="561372" cy="497671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03CBB4A-A6EC-466E-835E-238705FC205D}"/>
                </a:ext>
              </a:extLst>
            </p:cNvPr>
            <p:cNvSpPr/>
            <p:nvPr/>
          </p:nvSpPr>
          <p:spPr>
            <a:xfrm>
              <a:off x="6454775" y="4545685"/>
              <a:ext cx="182880" cy="18288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CB152CB-D416-4F3C-A2F7-7C91B8E63F73}"/>
                </a:ext>
              </a:extLst>
            </p:cNvPr>
            <p:cNvSpPr txBox="1"/>
            <p:nvPr/>
          </p:nvSpPr>
          <p:spPr>
            <a:xfrm>
              <a:off x="6265529" y="4674024"/>
              <a:ext cx="5613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92D050"/>
                  </a:solidFill>
                </a:rPr>
                <a:t>Bob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C266D420-4D63-473C-BE22-B75E3FFBFF47}"/>
              </a:ext>
            </a:extLst>
          </p:cNvPr>
          <p:cNvGrpSpPr/>
          <p:nvPr/>
        </p:nvGrpSpPr>
        <p:grpSpPr>
          <a:xfrm>
            <a:off x="4007373" y="4038600"/>
            <a:ext cx="2474184" cy="746185"/>
            <a:chOff x="4007373" y="4038600"/>
            <a:chExt cx="2474184" cy="746185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365D5463-5DB8-4551-8B7A-A44A9D632C47}"/>
                </a:ext>
              </a:extLst>
            </p:cNvPr>
            <p:cNvCxnSpPr>
              <a:cxnSpLocks/>
              <a:stCxn id="21" idx="7"/>
            </p:cNvCxnSpPr>
            <p:nvPr/>
          </p:nvCxnSpPr>
          <p:spPr>
            <a:xfrm flipV="1">
              <a:off x="4007373" y="4319588"/>
              <a:ext cx="445565" cy="465197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D50119F5-C3BF-4CCB-89EC-EA29B4B97C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52938" y="4265629"/>
              <a:ext cx="766762" cy="5396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1A451C0-2442-4834-AF54-ED00A7BE50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19700" y="4038600"/>
              <a:ext cx="304800" cy="227030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7672545B-9181-4922-83A5-774D3583A626}"/>
                </a:ext>
              </a:extLst>
            </p:cNvPr>
            <p:cNvCxnSpPr>
              <a:cxnSpLocks/>
            </p:cNvCxnSpPr>
            <p:nvPr/>
          </p:nvCxnSpPr>
          <p:spPr>
            <a:xfrm>
              <a:off x="5524500" y="4038600"/>
              <a:ext cx="700088" cy="280988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C9D595E-73F4-4C8D-BE05-AB6C6A18DC52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>
              <a:off x="6215666" y="4319588"/>
              <a:ext cx="265891" cy="252879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2" name="Graphic 91" descr="Lightning bolt">
            <a:extLst>
              <a:ext uri="{FF2B5EF4-FFF2-40B4-BE49-F238E27FC236}">
                <a16:creationId xmlns:a16="http://schemas.microsoft.com/office/drawing/2014/main" id="{9627D6DD-7261-4ABA-85EF-717F74A1E9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69725" y="4590658"/>
            <a:ext cx="426575" cy="426575"/>
          </a:xfrm>
          <a:prstGeom prst="rect">
            <a:avLst/>
          </a:prstGeom>
        </p:spPr>
      </p:pic>
      <p:pic>
        <p:nvPicPr>
          <p:cNvPr id="93" name="Picture 92" descr="A close up of a logo&#10;&#10;Description automatically generated">
            <a:extLst>
              <a:ext uri="{FF2B5EF4-FFF2-40B4-BE49-F238E27FC236}">
                <a16:creationId xmlns:a16="http://schemas.microsoft.com/office/drawing/2014/main" id="{9B348F73-D8C8-4C2B-9B92-BF8C023F44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057" y="2858574"/>
            <a:ext cx="502463" cy="502463"/>
          </a:xfrm>
          <a:prstGeom prst="rect">
            <a:avLst/>
          </a:prstGeom>
        </p:spPr>
      </p:pic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EF293970-536A-4C14-8D23-C3A6074D58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789" y="4027501"/>
            <a:ext cx="502463" cy="502463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691490E2-A4A6-4ACE-81C8-4D74D486D2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577" y="5240065"/>
            <a:ext cx="415259" cy="41525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8560CF2-E2AF-48EE-AC1E-72DFF1AE85D7}"/>
              </a:ext>
            </a:extLst>
          </p:cNvPr>
          <p:cNvGrpSpPr/>
          <p:nvPr/>
        </p:nvGrpSpPr>
        <p:grpSpPr>
          <a:xfrm>
            <a:off x="95250" y="1329604"/>
            <a:ext cx="7991475" cy="3793584"/>
            <a:chOff x="95250" y="1377229"/>
            <a:chExt cx="7991475" cy="379358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EA82F5C-74A3-4CB2-8FAC-194974124FE6}"/>
                </a:ext>
              </a:extLst>
            </p:cNvPr>
            <p:cNvSpPr/>
            <p:nvPr/>
          </p:nvSpPr>
          <p:spPr>
            <a:xfrm>
              <a:off x="95250" y="1412792"/>
              <a:ext cx="7991475" cy="37580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06A4E34-9D96-4797-83D1-72A58A556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62125" y="1377229"/>
              <a:ext cx="5705475" cy="3657600"/>
            </a:xfrm>
            <a:prstGeom prst="rect">
              <a:avLst/>
            </a:prstGeom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4EF1148C-059C-4FFA-914B-6D3F69CFAE8E}"/>
              </a:ext>
            </a:extLst>
          </p:cNvPr>
          <p:cNvSpPr/>
          <p:nvPr/>
        </p:nvSpPr>
        <p:spPr>
          <a:xfrm>
            <a:off x="115614" y="1307952"/>
            <a:ext cx="8870731" cy="512437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2" descr="C:\Users\Christoph Hamsen\Documents\Promotion\thesis\defense\figures\2PB\singleatomsequence\mode.png">
            <a:extLst>
              <a:ext uri="{FF2B5EF4-FFF2-40B4-BE49-F238E27FC236}">
                <a16:creationId xmlns:a16="http://schemas.microsoft.com/office/drawing/2014/main" id="{2A8E02E9-A565-4C76-883B-7118AFE47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89900" y="1940439"/>
            <a:ext cx="13781193" cy="991859"/>
          </a:xfrm>
          <a:prstGeom prst="rect">
            <a:avLst/>
          </a:prstGeom>
          <a:noFill/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884989AE-A830-45A6-ACB2-4EA14DE0D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2715" y="3430587"/>
            <a:ext cx="3292425" cy="231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E7E19F87-1390-499B-B89C-B93A273D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9985" y="1781719"/>
            <a:ext cx="1393638" cy="64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BEA0B96C-6D61-4338-B075-91224E206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9985" y="2214854"/>
            <a:ext cx="1393638" cy="64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8F598F9C-F5DF-4FE1-942A-3229BE603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9985" y="1692080"/>
            <a:ext cx="1393638" cy="64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48595BE2-FD57-429D-955C-710F44C61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9985" y="1975542"/>
            <a:ext cx="1393638" cy="64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7503A491-85B6-44AC-9424-4C07F314B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9985" y="2239893"/>
            <a:ext cx="1393638" cy="64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17E34BA9-A02B-43EA-B50A-348E4D24F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9985" y="2512305"/>
            <a:ext cx="1393638" cy="64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6358084B-5EB1-402B-8092-5241EA513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9985" y="2214854"/>
            <a:ext cx="1393638" cy="64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D9D68E9A-5757-42F2-B3DF-60B1469C4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9985" y="2367254"/>
            <a:ext cx="1393638" cy="64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362D6AAB-F3A8-4BE5-8598-50FD33705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9985" y="1748228"/>
            <a:ext cx="1393638" cy="64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18CCACCB-F868-4221-820D-4053C6DC2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9985" y="2119921"/>
            <a:ext cx="1393638" cy="64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4DC2389E-9FF7-4893-9CEA-27C52D13F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9985" y="2119579"/>
            <a:ext cx="1393638" cy="64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96091F7E-1523-44E9-835F-53C53A9FA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9985" y="2672726"/>
            <a:ext cx="1393638" cy="64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C7BBDFB1-4B81-49EC-AD8E-3744D2BB3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9985" y="2031047"/>
            <a:ext cx="1393638" cy="64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4BA94E56-2F51-4B52-ACF5-DD99E7563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9985" y="2184705"/>
            <a:ext cx="1393638" cy="64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793B7EC7-2BAA-4278-A032-C9A005B66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9985" y="1781719"/>
            <a:ext cx="1393638" cy="64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1DFAEE19-D9C7-4C13-9B61-54AAB2336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9985" y="2214854"/>
            <a:ext cx="1393638" cy="64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4CF31F92-12B6-4977-97EA-23D409E4E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9985" y="1692080"/>
            <a:ext cx="1393638" cy="64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27DB0E66-42B1-4913-BE0A-1DA401EA2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9985" y="1975542"/>
            <a:ext cx="1393638" cy="64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BC8C3B4B-0EBD-45C0-AC24-E0A6F17C6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9985" y="2239893"/>
            <a:ext cx="1393638" cy="64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77DAFA12-6475-4C04-A667-993D25D2A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9985" y="2512305"/>
            <a:ext cx="1393638" cy="64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37AFAB37-92BC-4005-BCC6-5D3DB3C93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9985" y="2214854"/>
            <a:ext cx="1393638" cy="64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35FA1A34-7E9B-4DF6-B694-0046EA154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9985" y="2367254"/>
            <a:ext cx="1393638" cy="64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092E6A83-7FB6-467A-857F-DC8455996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9985" y="1748228"/>
            <a:ext cx="1393638" cy="64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3B919369-22A7-4C1D-81EB-073737E8B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9985" y="2119921"/>
            <a:ext cx="1393638" cy="64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CFA93A76-304C-430C-9A9B-4F9135105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9985" y="2119579"/>
            <a:ext cx="1393638" cy="64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D7541C99-02F4-4BBE-8AD2-C10D1B75C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9985" y="2672726"/>
            <a:ext cx="1393638" cy="64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86EE2B3F-260F-4C61-A17F-FB242543E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9985" y="2031047"/>
            <a:ext cx="1393638" cy="64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3" descr="C:\Users\Christoph Hamsen\Documents\Promotion\Paper\N\talks\DoubleFeature_170516\figures\ProbePhoton1.png">
            <a:extLst>
              <a:ext uri="{FF2B5EF4-FFF2-40B4-BE49-F238E27FC236}">
                <a16:creationId xmlns:a16="http://schemas.microsoft.com/office/drawing/2014/main" id="{27F6AC02-745F-41C3-830A-E746EA72E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9985" y="2184705"/>
            <a:ext cx="1393638" cy="64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Rechteck 6">
            <a:extLst>
              <a:ext uri="{FF2B5EF4-FFF2-40B4-BE49-F238E27FC236}">
                <a16:creationId xmlns:a16="http://schemas.microsoft.com/office/drawing/2014/main" id="{532FBCF9-36B1-4C53-A398-90FFC6D566B8}"/>
              </a:ext>
            </a:extLst>
          </p:cNvPr>
          <p:cNvSpPr/>
          <p:nvPr/>
        </p:nvSpPr>
        <p:spPr>
          <a:xfrm>
            <a:off x="5691291" y="1399395"/>
            <a:ext cx="3097109" cy="1978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uppieren 9">
            <a:extLst>
              <a:ext uri="{FF2B5EF4-FFF2-40B4-BE49-F238E27FC236}">
                <a16:creationId xmlns:a16="http://schemas.microsoft.com/office/drawing/2014/main" id="{298A783F-6B80-438E-98F3-863011F8E463}"/>
              </a:ext>
            </a:extLst>
          </p:cNvPr>
          <p:cNvGrpSpPr/>
          <p:nvPr/>
        </p:nvGrpSpPr>
        <p:grpSpPr>
          <a:xfrm>
            <a:off x="-8089900" y="1821228"/>
            <a:ext cx="15321066" cy="1255712"/>
            <a:chOff x="-8089900" y="1821228"/>
            <a:chExt cx="15321066" cy="1255712"/>
          </a:xfrm>
        </p:grpSpPr>
        <p:pic>
          <p:nvPicPr>
            <p:cNvPr id="71" name="Picture 2" descr="C:\Users\Christoph Hamsen\Documents\Promotion\thesis\defense\figures\2PB\singleatomsequence\mode.png">
              <a:extLst>
                <a:ext uri="{FF2B5EF4-FFF2-40B4-BE49-F238E27FC236}">
                  <a16:creationId xmlns:a16="http://schemas.microsoft.com/office/drawing/2014/main" id="{0F5EC555-CB7F-4646-A5E9-20D6A41D51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089900" y="1940439"/>
              <a:ext cx="13781193" cy="991859"/>
            </a:xfrm>
            <a:prstGeom prst="rect">
              <a:avLst/>
            </a:prstGeom>
            <a:noFill/>
          </p:spPr>
        </p:pic>
        <p:pic>
          <p:nvPicPr>
            <p:cNvPr id="72" name="Picture 5" descr="C:\Users\Christoph Hamsen\Documents\Promotion\Paper\N\talks\DoubleFeature_170516\figures\Detector2.png">
              <a:extLst>
                <a:ext uri="{FF2B5EF4-FFF2-40B4-BE49-F238E27FC236}">
                  <a16:creationId xmlns:a16="http://schemas.microsoft.com/office/drawing/2014/main" id="{660678C0-ECD7-49DD-9976-9F8256C7CB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1291" y="1821228"/>
              <a:ext cx="1539875" cy="125571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3" name="Picture 5" descr="C:\Users\Christoph Hamsen\Documents\Promotion\Paper\N\talks\DoubleFeature_170516\figures\Detector2.png">
            <a:extLst>
              <a:ext uri="{FF2B5EF4-FFF2-40B4-BE49-F238E27FC236}">
                <a16:creationId xmlns:a16="http://schemas.microsoft.com/office/drawing/2014/main" id="{652DF2E0-D020-484D-B32B-8F703EAE2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291" y="1821228"/>
            <a:ext cx="1539875" cy="12557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6" descr="C:\Users\Christoph Hamsen\Documents\Promotion\Paper\N\talks\DoubleFeature_170516\figures\click1.png">
            <a:extLst>
              <a:ext uri="{FF2B5EF4-FFF2-40B4-BE49-F238E27FC236}">
                <a16:creationId xmlns:a16="http://schemas.microsoft.com/office/drawing/2014/main" id="{8D0121FF-8B09-40B5-AF27-38174EB93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732" y="2644130"/>
            <a:ext cx="983598" cy="78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" descr="C:\Users\Christoph Hamsen\Documents\Promotion\Paper\N\talks\DoubleFeature_170516\figures\click2.png">
            <a:extLst>
              <a:ext uri="{FF2B5EF4-FFF2-40B4-BE49-F238E27FC236}">
                <a16:creationId xmlns:a16="http://schemas.microsoft.com/office/drawing/2014/main" id="{F91D6DA8-3C26-4091-B692-344529CFB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539" y="1307952"/>
            <a:ext cx="1124904" cy="90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6" descr="C:\Users\Christoph Hamsen\Documents\Promotion\Paper\N\talks\DoubleFeature_170516\figures\click1.png">
            <a:extLst>
              <a:ext uri="{FF2B5EF4-FFF2-40B4-BE49-F238E27FC236}">
                <a16:creationId xmlns:a16="http://schemas.microsoft.com/office/drawing/2014/main" id="{13B491E0-54D0-4637-8048-633D38AAF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936" y="1984022"/>
            <a:ext cx="738992" cy="59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6" descr="C:\Users\Christoph Hamsen\Documents\Promotion\Paper\N\talks\DoubleFeature_170516\figures\click1.png">
            <a:extLst>
              <a:ext uri="{FF2B5EF4-FFF2-40B4-BE49-F238E27FC236}">
                <a16:creationId xmlns:a16="http://schemas.microsoft.com/office/drawing/2014/main" id="{7969B09A-C770-48AE-A680-17BA6E1F6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446" y="2253287"/>
            <a:ext cx="983598" cy="78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7" descr="C:\Users\Christoph Hamsen\Documents\Promotion\Paper\N\talks\DoubleFeature_170516\figures\click2.png">
            <a:extLst>
              <a:ext uri="{FF2B5EF4-FFF2-40B4-BE49-F238E27FC236}">
                <a16:creationId xmlns:a16="http://schemas.microsoft.com/office/drawing/2014/main" id="{5E07BD8C-6245-45BF-98FC-F733DCBDA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357" y="1760826"/>
            <a:ext cx="845157" cy="68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7" descr="C:\Users\Christoph Hamsen\Documents\Promotion\Paper\N\talks\DoubleFeature_170516\figures\click2.png">
            <a:extLst>
              <a:ext uri="{FF2B5EF4-FFF2-40B4-BE49-F238E27FC236}">
                <a16:creationId xmlns:a16="http://schemas.microsoft.com/office/drawing/2014/main" id="{E84C903A-4A61-44F9-96E0-6B7DAB8B2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980" y="1819400"/>
            <a:ext cx="1124904" cy="90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C:\Users\Christoph Hamsen\Documents\Promotion\Paper\N\talks\DoubleFeature_170516\figures\click1.png">
            <a:extLst>
              <a:ext uri="{FF2B5EF4-FFF2-40B4-BE49-F238E27FC236}">
                <a16:creationId xmlns:a16="http://schemas.microsoft.com/office/drawing/2014/main" id="{5C86A590-3B57-48DB-92EE-F72B07A59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132" y="1992873"/>
            <a:ext cx="983598" cy="78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C:\Users\Christoph Hamsen\Documents\Promotion\Paper\N\talks\DoubleFeature_170516\figures\click1.png">
            <a:extLst>
              <a:ext uri="{FF2B5EF4-FFF2-40B4-BE49-F238E27FC236}">
                <a16:creationId xmlns:a16="http://schemas.microsoft.com/office/drawing/2014/main" id="{24E4AAE6-5DE3-4A8B-9E02-08955B4EF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148" y="2449084"/>
            <a:ext cx="983598" cy="78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7" descr="C:\Users\Christoph Hamsen\Documents\Promotion\Paper\N\talks\DoubleFeature_170516\figures\click2.png">
            <a:extLst>
              <a:ext uri="{FF2B5EF4-FFF2-40B4-BE49-F238E27FC236}">
                <a16:creationId xmlns:a16="http://schemas.microsoft.com/office/drawing/2014/main" id="{02421729-C44C-40C0-9AD5-33A124E06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636" y="2094010"/>
            <a:ext cx="768325" cy="6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5">
            <a:extLst>
              <a:ext uri="{FF2B5EF4-FFF2-40B4-BE49-F238E27FC236}">
                <a16:creationId xmlns:a16="http://schemas.microsoft.com/office/drawing/2014/main" id="{53D12D72-8A67-4BF7-8E89-9369A8E9D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2715" y="3430587"/>
            <a:ext cx="3292425" cy="231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feld 7">
                <a:extLst>
                  <a:ext uri="{FF2B5EF4-FFF2-40B4-BE49-F238E27FC236}">
                    <a16:creationId xmlns:a16="http://schemas.microsoft.com/office/drawing/2014/main" id="{0B7D0F3D-B4EB-4C51-AECF-9E33E37BB7DE}"/>
                  </a:ext>
                </a:extLst>
              </p:cNvPr>
              <p:cNvSpPr txBox="1"/>
              <p:nvPr/>
            </p:nvSpPr>
            <p:spPr>
              <a:xfrm>
                <a:off x="3039695" y="3520607"/>
                <a:ext cx="737702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800"/>
                  </a:lnSpc>
                </a:pP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m:rPr>
                            <m:sty m:val="p"/>
                          </m:rPr>
                          <a:rPr lang="de-DE" sz="1400" b="0" i="0" smtClean="0">
                            <a:latin typeface="Cambria Math"/>
                          </a:rPr>
                          <m:t>n</m:t>
                        </m:r>
                      </m:e>
                    </m:bar>
                  </m:oMath>
                </a14:m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= 1.5</a:t>
                </a:r>
              </a:p>
            </p:txBody>
          </p:sp>
        </mc:Choice>
        <mc:Fallback xmlns="">
          <p:sp>
            <p:nvSpPr>
              <p:cNvPr id="89" name="Textfeld 7">
                <a:extLst>
                  <a:ext uri="{FF2B5EF4-FFF2-40B4-BE49-F238E27FC236}">
                    <a16:creationId xmlns:a16="http://schemas.microsoft.com/office/drawing/2014/main" id="{0B7D0F3D-B4EB-4C51-AECF-9E33E37BB7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9695" y="3520607"/>
                <a:ext cx="737702" cy="323165"/>
              </a:xfrm>
              <a:prstGeom prst="rect">
                <a:avLst/>
              </a:prstGeom>
              <a:blipFill>
                <a:blip r:embed="rId19"/>
                <a:stretch>
                  <a:fillRect t="-3774" r="-82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hteck 8">
                <a:extLst>
                  <a:ext uri="{FF2B5EF4-FFF2-40B4-BE49-F238E27FC236}">
                    <a16:creationId xmlns:a16="http://schemas.microsoft.com/office/drawing/2014/main" id="{B284D5D2-B924-4DAF-814D-EE5DC737DA8F}"/>
                  </a:ext>
                </a:extLst>
              </p:cNvPr>
              <p:cNvSpPr/>
              <p:nvPr/>
            </p:nvSpPr>
            <p:spPr>
              <a:xfrm>
                <a:off x="3042869" y="3699492"/>
                <a:ext cx="737702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ts val="1800"/>
                  </a:lnSpc>
                </a:pP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m:rPr>
                            <m:sty m:val="p"/>
                          </m:rPr>
                          <a:rPr lang="de-DE" sz="1400" b="0" i="0">
                            <a:latin typeface="Cambria Math"/>
                          </a:rPr>
                          <m:t>n</m:t>
                        </m:r>
                      </m:e>
                    </m:bar>
                  </m:oMath>
                </a14:m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= 0.2</a:t>
                </a:r>
              </a:p>
            </p:txBody>
          </p:sp>
        </mc:Choice>
        <mc:Fallback xmlns="">
          <p:sp>
            <p:nvSpPr>
              <p:cNvPr id="91" name="Rechteck 8">
                <a:extLst>
                  <a:ext uri="{FF2B5EF4-FFF2-40B4-BE49-F238E27FC236}">
                    <a16:creationId xmlns:a16="http://schemas.microsoft.com/office/drawing/2014/main" id="{B284D5D2-B924-4DAF-814D-EE5DC737DA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2869" y="3699492"/>
                <a:ext cx="737702" cy="323165"/>
              </a:xfrm>
              <a:prstGeom prst="rect">
                <a:avLst/>
              </a:prstGeom>
              <a:blipFill>
                <a:blip r:embed="rId20"/>
                <a:stretch>
                  <a:fillRect t="-3774" r="-82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feld 10">
                <a:extLst>
                  <a:ext uri="{FF2B5EF4-FFF2-40B4-BE49-F238E27FC236}">
                    <a16:creationId xmlns:a16="http://schemas.microsoft.com/office/drawing/2014/main" id="{9C1CC03C-6333-4DB8-A6BA-009770AB7455}"/>
                  </a:ext>
                </a:extLst>
              </p:cNvPr>
              <p:cNvSpPr txBox="1"/>
              <p:nvPr/>
            </p:nvSpPr>
            <p:spPr>
              <a:xfrm>
                <a:off x="4807632" y="3547142"/>
                <a:ext cx="3746282" cy="20779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2800" b="0" i="1" smtClean="0">
                          <a:latin typeface="Cambria Math"/>
                        </a:rPr>
                        <m:t>𝒫</m:t>
                      </m:r>
                      <m:d>
                        <m:d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800" b="0" i="1" smtClean="0">
                              <a:latin typeface="Cambria Math"/>
                            </a:rPr>
                            <m:t>𝑘</m:t>
                          </m:r>
                        </m:e>
                      </m:d>
                      <m:r>
                        <a:rPr lang="de-DE" sz="2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bar>
                                <m:barPr>
                                  <m:pos m:val="top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de-DE" sz="2800" i="1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</m:bar>
                            </m:e>
                            <m:sup>
                              <m:r>
                                <a:rPr lang="de-DE" sz="2800" b="0" i="1" smtClean="0">
                                  <a:latin typeface="Cambria Math"/>
                                </a:rPr>
                                <m:t>𝑘</m:t>
                              </m:r>
                            </m:sup>
                          </m:sSup>
                          <m:sSup>
                            <m:sSup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800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sz="2800" i="1">
                                  <a:latin typeface="Cambria Math"/>
                                </a:rPr>
                                <m:t>−</m:t>
                              </m:r>
                              <m:bar>
                                <m:barPr>
                                  <m:pos m:val="top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de-DE" sz="2800" i="1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</m:bar>
                            </m:sup>
                          </m:sSup>
                        </m:num>
                        <m:den>
                          <m:r>
                            <a:rPr lang="de-DE" sz="2800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de-DE" sz="2800" b="0" i="1" smtClean="0">
                              <a:latin typeface="Cambria Math"/>
                              <a:ea typeface="Cambria Math"/>
                            </a:rPr>
                            <m:t>!</m:t>
                          </m:r>
                        </m:den>
                      </m:f>
                    </m:oMath>
                  </m:oMathPara>
                </a14:m>
                <a:endParaRPr lang="de-DE" sz="2800" b="0" dirty="0"/>
              </a:p>
              <a:p>
                <a:endParaRPr lang="de-DE" sz="28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000" i="0">
                          <a:latin typeface="Cambria Math"/>
                        </a:rPr>
                        <m:t>w</m:t>
                      </m:r>
                      <m:r>
                        <m:rPr>
                          <m:sty m:val="p"/>
                        </m:rPr>
                        <a:rPr lang="de-DE" sz="2000" b="0" i="0" smtClean="0">
                          <a:latin typeface="Cambria Math"/>
                        </a:rPr>
                        <m:t>ith</m:t>
                      </m:r>
                      <m:r>
                        <a:rPr lang="de-DE" sz="2000" b="0" i="1" smtClean="0">
                          <a:latin typeface="Cambria Math"/>
                        </a:rPr>
                        <m:t> </m:t>
                      </m:r>
                      <m:r>
                        <a:rPr lang="de-DE" sz="2000" b="0" i="1" smtClean="0">
                          <a:latin typeface="Cambria Math"/>
                        </a:rPr>
                        <m:t>𝑘</m:t>
                      </m:r>
                      <m:r>
                        <a:rPr lang="de-DE" sz="2000" b="0" i="0" smtClean="0">
                          <a:latin typeface="Cambria Math"/>
                        </a:rPr>
                        <m:t> − </m:t>
                      </m:r>
                      <m:r>
                        <m:rPr>
                          <m:sty m:val="p"/>
                        </m:rPr>
                        <a:rPr lang="de-DE" sz="2000" b="0" i="0" smtClean="0">
                          <a:latin typeface="Cambria Math"/>
                        </a:rPr>
                        <m:t>number</m:t>
                      </m:r>
                      <m:r>
                        <a:rPr lang="de-DE" sz="2000" b="0" i="0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sz="2000" b="0" i="0" smtClean="0">
                          <a:latin typeface="Cambria Math"/>
                        </a:rPr>
                        <m:t>of</m:t>
                      </m:r>
                      <m:r>
                        <a:rPr lang="de-DE" sz="2000" b="0" i="0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sz="2000" b="0" i="0" smtClean="0">
                          <a:latin typeface="Cambria Math"/>
                        </a:rPr>
                        <m:t>photons</m:t>
                      </m:r>
                    </m:oMath>
                  </m:oMathPara>
                </a14:m>
                <a:endParaRPr lang="de-DE" sz="2000" b="0" i="1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2000" i="1">
                          <a:latin typeface="Cambria Math"/>
                        </a:rPr>
                        <m:t> </m:t>
                      </m:r>
                      <m:r>
                        <a:rPr lang="de-DE" sz="2000" b="0" i="1" smtClean="0">
                          <a:latin typeface="Cambria Math"/>
                        </a:rPr>
                        <m:t>         </m:t>
                      </m:r>
                      <m:bar>
                        <m:barPr>
                          <m:pos m:val="top"/>
                          <m:ctrlPr>
                            <a:rPr lang="de-DE" sz="2000" b="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de-DE" sz="2000" b="0" i="1" smtClean="0">
                              <a:latin typeface="Cambria Math"/>
                            </a:rPr>
                            <m:t>𝑛</m:t>
                          </m:r>
                        </m:e>
                      </m:bar>
                      <m:r>
                        <a:rPr lang="de-DE" sz="2000" b="0" i="1" smtClean="0">
                          <a:latin typeface="Cambria Math"/>
                        </a:rPr>
                        <m:t> −</m:t>
                      </m:r>
                      <m:r>
                        <a:rPr lang="de-DE" sz="2000" b="0" i="0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sz="2000" b="0" i="0" smtClean="0">
                          <a:latin typeface="Cambria Math"/>
                        </a:rPr>
                        <m:t>mean</m:t>
                      </m:r>
                      <m:r>
                        <a:rPr lang="de-DE" sz="2000" b="0" i="0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sz="2000" b="0" i="0" smtClean="0">
                          <a:latin typeface="Cambria Math"/>
                        </a:rPr>
                        <m:t>photon</m:t>
                      </m:r>
                      <m:r>
                        <a:rPr lang="de-DE" sz="2000" b="0" i="0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sz="2000" b="0" i="0" smtClean="0">
                          <a:latin typeface="Cambria Math"/>
                        </a:rPr>
                        <m:t>number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4" name="Textfeld 10">
                <a:extLst>
                  <a:ext uri="{FF2B5EF4-FFF2-40B4-BE49-F238E27FC236}">
                    <a16:creationId xmlns:a16="http://schemas.microsoft.com/office/drawing/2014/main" id="{9C1CC03C-6333-4DB8-A6BA-009770AB74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632" y="3547142"/>
                <a:ext cx="3746282" cy="2077941"/>
              </a:xfrm>
              <a:prstGeom prst="rect">
                <a:avLst/>
              </a:prstGeom>
              <a:blipFill>
                <a:blip r:embed="rId21"/>
                <a:stretch>
                  <a:fillRect b="-2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5" name="Picture 2" descr="C:\Users\Christoph Hamsen\Documents\Promotion\thesis\defense\figures\2PB\singleatomsequence\laser2.png">
            <a:extLst>
              <a:ext uri="{FF2B5EF4-FFF2-40B4-BE49-F238E27FC236}">
                <a16:creationId xmlns:a16="http://schemas.microsoft.com/office/drawing/2014/main" id="{C0D78BB6-6C4D-43B9-AA86-E4F06FE26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753" y="3128867"/>
            <a:ext cx="1990725" cy="6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6" name="Gruppieren 3">
            <a:extLst>
              <a:ext uri="{FF2B5EF4-FFF2-40B4-BE49-F238E27FC236}">
                <a16:creationId xmlns:a16="http://schemas.microsoft.com/office/drawing/2014/main" id="{15367B8A-DBEE-43D7-850A-44CE87963C4C}"/>
              </a:ext>
            </a:extLst>
          </p:cNvPr>
          <p:cNvGrpSpPr/>
          <p:nvPr/>
        </p:nvGrpSpPr>
        <p:grpSpPr>
          <a:xfrm>
            <a:off x="2455753" y="3128867"/>
            <a:ext cx="9441180" cy="614362"/>
            <a:chOff x="2455753" y="3121715"/>
            <a:chExt cx="9441180" cy="614362"/>
          </a:xfrm>
        </p:grpSpPr>
        <p:pic>
          <p:nvPicPr>
            <p:cNvPr id="97" name="Picture 3" descr="C:\Users\Christoph Hamsen\Documents\Promotion\thesis\defense\figures\2PB\singleatomsequence\laser3.png">
              <a:extLst>
                <a:ext uri="{FF2B5EF4-FFF2-40B4-BE49-F238E27FC236}">
                  <a16:creationId xmlns:a16="http://schemas.microsoft.com/office/drawing/2014/main" id="{EF70DBA2-21D1-41A7-B77F-835E1A78E5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5753" y="3121715"/>
              <a:ext cx="1990725" cy="614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Picture 2" descr="C:\Users\Christoph Hamsen\Documents\Promotion\thesis\defense\figures\2PB\singleatomsequence\mode.png">
              <a:extLst>
                <a:ext uri="{FF2B5EF4-FFF2-40B4-BE49-F238E27FC236}">
                  <a16:creationId xmlns:a16="http://schemas.microsoft.com/office/drawing/2014/main" id="{A8B8C567-5270-4A41-A19C-F3B5D979C7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2150" y="3284860"/>
              <a:ext cx="7564783" cy="321143"/>
            </a:xfrm>
            <a:prstGeom prst="rect">
              <a:avLst/>
            </a:prstGeom>
            <a:noFill/>
          </p:spPr>
        </p:pic>
      </p:grpSp>
      <p:sp>
        <p:nvSpPr>
          <p:cNvPr id="99" name="Textfeld 84">
            <a:extLst>
              <a:ext uri="{FF2B5EF4-FFF2-40B4-BE49-F238E27FC236}">
                <a16:creationId xmlns:a16="http://schemas.microsoft.com/office/drawing/2014/main" id="{EBEA53F0-CBB4-4EE0-B086-66438D383406}"/>
              </a:ext>
            </a:extLst>
          </p:cNvPr>
          <p:cNvSpPr txBox="1"/>
          <p:nvPr/>
        </p:nvSpPr>
        <p:spPr>
          <a:xfrm>
            <a:off x="1870141" y="3164038"/>
            <a:ext cx="2038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Poisson</a:t>
            </a:r>
            <a:r>
              <a:rPr lang="de-DE" dirty="0"/>
              <a:t> </a:t>
            </a:r>
            <a:r>
              <a:rPr lang="de-DE" dirty="0" err="1"/>
              <a:t>distribution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2A7032-4D50-4292-92F0-8C50C5D67CED}"/>
              </a:ext>
            </a:extLst>
          </p:cNvPr>
          <p:cNvSpPr txBox="1"/>
          <p:nvPr/>
        </p:nvSpPr>
        <p:spPr>
          <a:xfrm>
            <a:off x="304237" y="6058557"/>
            <a:ext cx="55703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_____________________________________________________</a:t>
            </a:r>
          </a:p>
          <a:p>
            <a:r>
              <a:rPr lang="en-US" sz="1200" dirty="0"/>
              <a:t>N. Jain, B. Stiller, I. Khan, V. Makarov, C. Marquardt and G. </a:t>
            </a:r>
            <a:r>
              <a:rPr lang="en-US" sz="1200" dirty="0" err="1"/>
              <a:t>Leuchs</a:t>
            </a:r>
            <a:r>
              <a:rPr lang="en-US" sz="1200" dirty="0"/>
              <a:t>,</a:t>
            </a:r>
          </a:p>
          <a:p>
            <a:r>
              <a:rPr lang="en-US" sz="1200" dirty="0"/>
              <a:t>"Risk Analysis of Trojan-Horse Attacks on Practical Quantum Key Distribution Systems“,</a:t>
            </a:r>
          </a:p>
          <a:p>
            <a:r>
              <a:rPr lang="en-US" sz="1200" dirty="0"/>
              <a:t> </a:t>
            </a:r>
            <a:r>
              <a:rPr lang="en-US" sz="1200" i="1" dirty="0"/>
              <a:t>IEEE</a:t>
            </a:r>
            <a:r>
              <a:rPr lang="en-US" sz="1200" dirty="0"/>
              <a:t> </a:t>
            </a:r>
            <a:r>
              <a:rPr lang="en-US" sz="1200" b="1" dirty="0"/>
              <a:t>21</a:t>
            </a:r>
            <a:r>
              <a:rPr lang="en-US" sz="1200" dirty="0"/>
              <a:t> (3), 168-177 (2015)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BE2542-44F1-4DBE-9DA1-540D754193E6}"/>
                  </a:ext>
                </a:extLst>
              </p:cNvPr>
              <p:cNvSpPr txBox="1"/>
              <p:nvPr/>
            </p:nvSpPr>
            <p:spPr>
              <a:xfrm>
                <a:off x="2055824" y="5786538"/>
                <a:ext cx="4746428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200" dirty="0">
                    <a:solidFill>
                      <a:srgbClr val="0070C0"/>
                    </a:solidFill>
                  </a:rPr>
                  <a:t> single-photon sources</a:t>
                </a:r>
                <a:endParaRPr lang="en-US" sz="2200" b="0" i="1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200" dirty="0">
                    <a:solidFill>
                      <a:srgbClr val="0070C0"/>
                    </a:solidFill>
                  </a:rPr>
                  <a:t> privacy amplification</a:t>
                </a:r>
              </a:p>
              <a:p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200" dirty="0">
                    <a:solidFill>
                      <a:srgbClr val="0070C0"/>
                    </a:solidFill>
                  </a:rPr>
                  <a:t> other protocols, e.g. decoy state QKD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BE2542-44F1-4DBE-9DA1-540D754193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5824" y="5786538"/>
                <a:ext cx="4746428" cy="1107996"/>
              </a:xfrm>
              <a:prstGeom prst="rect">
                <a:avLst/>
              </a:prstGeom>
              <a:blipFill>
                <a:blip r:embed="rId24"/>
                <a:stretch>
                  <a:fillRect t="-3846" r="-642" b="-104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E0378BA3-E1FE-4828-90D6-664BB5D0AF2E}"/>
              </a:ext>
            </a:extLst>
          </p:cNvPr>
          <p:cNvSpPr txBox="1"/>
          <p:nvPr/>
        </p:nvSpPr>
        <p:spPr>
          <a:xfrm>
            <a:off x="7626131" y="6629124"/>
            <a:ext cx="15023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Original source unclear</a:t>
            </a:r>
          </a:p>
        </p:txBody>
      </p:sp>
    </p:spTree>
    <p:extLst>
      <p:ext uri="{BB962C8B-B14F-4D97-AF65-F5344CB8AC3E}">
        <p14:creationId xmlns:p14="http://schemas.microsoft.com/office/powerpoint/2010/main" val="15883484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35" presetClass="emph" presetSubtype="0" repeatCount="indefinit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48148E-6 L -0.72639 -0.14815 " pathEditMode="relative" rAng="0" ptsTypes="AA">
                                      <p:cBhvr>
                                        <p:cTn id="10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19" y="-7407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96"/>
                                        </p:tgtEl>
                                      </p:cBhvr>
                                      <p:by x="311000" y="31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0.66944 -0.003 " pathEditMode="relative" rAng="0" ptsTypes="AA">
                                      <p:cBhvr>
                                        <p:cTn id="116" dur="500" spd="-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72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1.48148E-6 L 0.85921 0.00208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51" y="93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63" presetClass="pat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5E-6 4.07407E-6 L 0.86146 4.07407E-6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73" y="0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63" presetClass="path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Motion origin="layout" path="M -8.33333E-7 -2.96296E-6 L 0.86024 0.00047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03" y="23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63" presetClass="path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5E-6 -2.22222E-6 L 0.85955 -0.00625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69" y="-324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63" presetClass="path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5E-6 -4.44444E-6 L 0.86146 -0.02384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73" y="-1204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3.7037E-7 L 0.85869 -0.00023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34" y="-23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2.96296E-6 L 0.86112 -0.01713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56" y="-856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63" presetClass="path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-5E-6 -4.07407E-6 L 0.85903 -0.0162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51" y="-810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63" presetClass="pat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5E-6 -4.07407E-6 L 0.86112 -0.01388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56" y="-694"/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63" presetClass="pat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5E-6 2.22222E-6 L 0.86181 -0.01343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90" y="-671"/>
                                    </p:animMotion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500"/>
                            </p:stCondLst>
                            <p:childTnLst>
                              <p:par>
                                <p:cTn id="28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1000"/>
                            </p:stCondLst>
                            <p:childTnLst>
                              <p:par>
                                <p:cTn id="2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500"/>
                            </p:stCondLst>
                            <p:childTnLst>
                              <p:par>
                                <p:cTn id="2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500"/>
                            </p:stCondLst>
                            <p:childTnLst>
                              <p:par>
                                <p:cTn id="3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35" grpId="0" animBg="1"/>
      <p:bldP spid="35" grpId="1" animBg="1"/>
      <p:bldP spid="69" grpId="0" animBg="1"/>
      <p:bldP spid="69" grpId="1" animBg="1"/>
      <p:bldP spid="89" grpId="0"/>
      <p:bldP spid="89" grpId="1"/>
      <p:bldP spid="91" grpId="0"/>
      <p:bldP spid="91" grpId="1"/>
      <p:bldP spid="94" grpId="0"/>
      <p:bldP spid="94" grpId="1"/>
      <p:bldP spid="99" grpId="0"/>
      <p:bldP spid="99" grpId="1"/>
      <p:bldP spid="10" grpId="0"/>
      <p:bldP spid="10" grpId="1"/>
      <p:bldP spid="12" grpId="0"/>
      <p:bldP spid="1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50883-4425-406A-8C63-F005083AE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Hardware/Implementation attacks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98E1308-3088-4598-819A-9E8EF2D917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786434"/>
              </p:ext>
            </p:extLst>
          </p:nvPr>
        </p:nvGraphicFramePr>
        <p:xfrm>
          <a:off x="406187" y="1277464"/>
          <a:ext cx="8331623" cy="509542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868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0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4054">
                <a:tc>
                  <a:txBody>
                    <a:bodyPr/>
                    <a:lstStyle/>
                    <a:p>
                      <a:pPr algn="l"/>
                      <a:r>
                        <a:rPr lang="nb-NO" sz="1500" dirty="0"/>
                        <a:t>Attack</a:t>
                      </a:r>
                      <a:endParaRPr lang="en-US" sz="1500" b="1" dirty="0">
                        <a:solidFill>
                          <a:srgbClr val="FFFFFF"/>
                        </a:solidFill>
                      </a:endParaRPr>
                    </a:p>
                  </a:txBody>
                  <a:tcPr marL="7438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100"/>
                        <a:t>Target</a:t>
                      </a:r>
                      <a:r>
                        <a:rPr lang="nb-NO" sz="1100" baseline="0"/>
                        <a:t> </a:t>
                      </a:r>
                      <a:r>
                        <a:rPr lang="nb-NO" sz="1100"/>
                        <a:t>component</a:t>
                      </a:r>
                      <a:endParaRPr lang="en-US" sz="1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100"/>
                        <a:t>Tested</a:t>
                      </a:r>
                      <a:r>
                        <a:rPr lang="nb-NO" sz="1100" baseline="0"/>
                        <a:t> </a:t>
                      </a:r>
                      <a:r>
                        <a:rPr lang="nb-NO" sz="1100"/>
                        <a:t>system</a:t>
                      </a:r>
                      <a:endParaRPr lang="en-US" sz="1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22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000"/>
                        <a:t>Intersymbol interference</a:t>
                      </a:r>
                      <a:endParaRPr lang="en-US" sz="1000" b="1">
                        <a:solidFill>
                          <a:srgbClr val="FFFFFF"/>
                        </a:solidFill>
                      </a:endParaRPr>
                    </a:p>
                  </a:txBody>
                  <a:tcPr marL="7438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000" dirty="0"/>
                        <a:t>intensity modulator in Alice</a:t>
                      </a:r>
                      <a:endParaRPr lang="en-US" sz="1000" dirty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000" dirty="0"/>
                        <a:t>research system</a:t>
                      </a:r>
                      <a:endParaRPr lang="en-US" sz="1000" dirty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386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K. Yoshino et al., poster at </a:t>
                      </a:r>
                      <a:r>
                        <a:rPr kumimoji="0" lang="en-US" sz="7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QCrypt</a:t>
                      </a:r>
                      <a:r>
                        <a:rPr kumimoji="0" lang="en-US" sz="7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(2016)</a:t>
                      </a:r>
                      <a:endParaRPr kumimoji="0" 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96969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3127" marR="83127" marT="41564" marB="41564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022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000" dirty="0"/>
                        <a:t>Laser damage</a:t>
                      </a:r>
                      <a:endParaRPr lang="en-US" sz="1000" b="1" dirty="0">
                        <a:solidFill>
                          <a:srgbClr val="FFFFFF"/>
                        </a:solidFill>
                      </a:endParaRPr>
                    </a:p>
                  </a:txBody>
                  <a:tcPr marL="7438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000"/>
                        <a:t>any</a:t>
                      </a:r>
                      <a:endParaRPr lang="en-US" sz="1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000" dirty="0"/>
                        <a:t>ID Quantique,</a:t>
                      </a:r>
                      <a:br>
                        <a:rPr lang="nb-NO" sz="1000" baseline="0" dirty="0"/>
                      </a:br>
                      <a:r>
                        <a:rPr lang="en-US" sz="1000" dirty="0"/>
                        <a:t>research system</a:t>
                      </a:r>
                      <a:endParaRPr lang="en-US" sz="1000" dirty="0">
                        <a:solidFill>
                          <a:srgbClr val="FFFFFF"/>
                        </a:solidFill>
                      </a:endParaRPr>
                    </a:p>
                  </a:txBody>
                  <a:tcPr marL="81818" marR="81818" marT="0" marB="3272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386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V. Makarov et al., </a:t>
                      </a:r>
                      <a:r>
                        <a:rPr kumimoji="0" lang="en-CA" sz="7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Phys. Rev. A 94, 030302 (2016)</a:t>
                      </a:r>
                      <a:endParaRPr kumimoji="0" 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96969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3127" marR="83127" marT="41564" marB="41564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022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000"/>
                        <a:t>Spatial efficiency mismatch</a:t>
                      </a:r>
                      <a:endParaRPr lang="en-US" sz="1000" b="1">
                        <a:solidFill>
                          <a:srgbClr val="FFFFFF"/>
                        </a:solidFill>
                      </a:endParaRPr>
                    </a:p>
                  </a:txBody>
                  <a:tcPr marL="7438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000"/>
                        <a:t>receiver optics</a:t>
                      </a:r>
                      <a:endParaRPr lang="en-US" sz="1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000" dirty="0"/>
                        <a:t>research system</a:t>
                      </a:r>
                      <a:endParaRPr lang="en-US" sz="1000" dirty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386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M. Rau et al., IEEE J. Quantum Electron. 21, 6600905 (2015);  S. Sajeed et al., </a:t>
                      </a:r>
                      <a:r>
                        <a:rPr kumimoji="0" lang="en-CA" sz="7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Phys. Rev. A 91, 062301 (2015)</a:t>
                      </a:r>
                      <a:endParaRPr kumimoji="0" lang="en-US" sz="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6969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3127" marR="83127" marT="41564" marB="41564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022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000"/>
                        <a:t>Pulse energy calibration</a:t>
                      </a:r>
                      <a:endParaRPr lang="en-US" sz="1000" b="1">
                        <a:solidFill>
                          <a:srgbClr val="FFFFFF"/>
                        </a:solidFill>
                      </a:endParaRPr>
                    </a:p>
                  </a:txBody>
                  <a:tcPr marL="7438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000" dirty="0"/>
                        <a:t>classical watchdog detector</a:t>
                      </a:r>
                      <a:endParaRPr lang="en-US" sz="1000" dirty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000"/>
                        <a:t>ID</a:t>
                      </a:r>
                      <a:r>
                        <a:rPr lang="en-US" sz="1000" baseline="0"/>
                        <a:t> Quantique</a:t>
                      </a:r>
                      <a:endParaRPr lang="en-US" sz="1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3386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S. Sajeed et al., </a:t>
                      </a:r>
                      <a:r>
                        <a:rPr kumimoji="0" lang="en-CA" sz="7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Phys. Rev. A 91, 032326 (2015)</a:t>
                      </a:r>
                      <a:endParaRPr kumimoji="0" lang="en-US" sz="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6969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3127" marR="83127" marT="41564" marB="41564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022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000"/>
                        <a:t>Trojan-horse</a:t>
                      </a:r>
                      <a:endParaRPr lang="en-US" sz="1000" b="1">
                        <a:solidFill>
                          <a:srgbClr val="FFFFFF"/>
                        </a:solidFill>
                      </a:endParaRPr>
                    </a:p>
                  </a:txBody>
                  <a:tcPr marL="7438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000"/>
                        <a:t>phase</a:t>
                      </a:r>
                      <a:r>
                        <a:rPr lang="nb-NO" sz="1000" baseline="0"/>
                        <a:t> modulator in Alice</a:t>
                      </a:r>
                      <a:endParaRPr lang="en-US" sz="1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000"/>
                        <a:t>SeQureNet</a:t>
                      </a:r>
                      <a:endParaRPr lang="en-US" sz="1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3386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I. Khan et al., presentation at QCrypt (2014)</a:t>
                      </a:r>
                      <a:endParaRPr kumimoji="0" lang="en-US" sz="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6969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3127" marR="83127" marT="41564" marB="41564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022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000"/>
                        <a:t>Trojan-horse</a:t>
                      </a:r>
                      <a:endParaRPr lang="en-US" sz="1000" b="1">
                        <a:solidFill>
                          <a:srgbClr val="FFFFFF"/>
                        </a:solidFill>
                      </a:endParaRPr>
                    </a:p>
                  </a:txBody>
                  <a:tcPr marL="7438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000"/>
                        <a:t>phase modulator</a:t>
                      </a:r>
                      <a:r>
                        <a:rPr lang="nb-NO" sz="1000" baseline="0"/>
                        <a:t> in Bob</a:t>
                      </a:r>
                      <a:endParaRPr lang="en-US" sz="1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000"/>
                        <a:t>ID Quantique</a:t>
                      </a:r>
                      <a:endParaRPr lang="en-US" sz="1000" baseline="30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3386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N. Jain et al., </a:t>
                      </a:r>
                      <a:r>
                        <a:rPr kumimoji="0" lang="en-CA" sz="7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New J. Phys. 16, 123030 (2014); S. Sajeed et al., arXiv:1704.07749</a:t>
                      </a:r>
                      <a:endParaRPr kumimoji="0" lang="en-US" sz="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6969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3127" marR="83127" marT="41564" marB="41564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022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000"/>
                        <a:t>Detector saturation</a:t>
                      </a:r>
                      <a:endParaRPr lang="en-US" sz="1000" b="1">
                        <a:solidFill>
                          <a:srgbClr val="FFFFFF"/>
                        </a:solidFill>
                      </a:endParaRPr>
                    </a:p>
                  </a:txBody>
                  <a:tcPr marL="7438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000"/>
                        <a:t>homodyne detector</a:t>
                      </a:r>
                      <a:endParaRPr lang="en-US" sz="1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000"/>
                        <a:t>SeQureNet</a:t>
                      </a:r>
                      <a:endParaRPr lang="en-US" sz="1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3386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H. Qin, R. Kumar, R. Alleaume, Proc. SPIE 88990N (2013)</a:t>
                      </a:r>
                      <a:endParaRPr kumimoji="0" lang="en-US" sz="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6969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3127" marR="83127" marT="41564" marB="41564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022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000"/>
                        <a:t>Shot-noise calibration</a:t>
                      </a:r>
                      <a:endParaRPr lang="en-US" sz="1000" b="1">
                        <a:solidFill>
                          <a:srgbClr val="FFFFFF"/>
                        </a:solidFill>
                      </a:endParaRPr>
                    </a:p>
                  </a:txBody>
                  <a:tcPr marL="7438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000"/>
                        <a:t>classical sync</a:t>
                      </a:r>
                      <a:r>
                        <a:rPr lang="nb-NO" sz="1000" baseline="0"/>
                        <a:t> </a:t>
                      </a:r>
                      <a:r>
                        <a:rPr lang="nb-NO" sz="1000"/>
                        <a:t>detector</a:t>
                      </a:r>
                      <a:endParaRPr lang="en-US" sz="1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000"/>
                        <a:t>SeQureNet</a:t>
                      </a:r>
                      <a:endParaRPr lang="en-US" sz="1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3386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7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P. Jouguet, S. Kunz-Jacques, E. Diamanti</a:t>
                      </a:r>
                      <a:r>
                        <a:rPr kumimoji="0" lang="en-US" sz="7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, Phys. Rev. A 87, 062313 (2013)</a:t>
                      </a:r>
                      <a:endParaRPr kumimoji="0" lang="en-US" sz="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6969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3127" marR="83127" marT="41564" marB="41564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4022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000"/>
                        <a:t>Wavelength-selected PNS</a:t>
                      </a:r>
                      <a:endParaRPr lang="en-US" sz="1000" b="1">
                        <a:solidFill>
                          <a:srgbClr val="FFFFFF"/>
                        </a:solidFill>
                      </a:endParaRPr>
                    </a:p>
                  </a:txBody>
                  <a:tcPr marL="75571" marR="755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000"/>
                        <a:t>intensity modulator</a:t>
                      </a:r>
                      <a:endParaRPr lang="en-US" sz="1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000"/>
                        <a:t>(theory)</a:t>
                      </a:r>
                      <a:endParaRPr lang="en-US" sz="1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3386">
                <a:tc gridSpan="3"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en-US" sz="700"/>
                        <a:t>M.-S. Jiang, S.-H. Sun, C.-Y. Li, L.-M. Liang, Phys. Rev. A 86, 032310 (2012)</a:t>
                      </a:r>
                      <a:endParaRPr lang="en-US" sz="700">
                        <a:solidFill>
                          <a:srgbClr val="969696"/>
                        </a:solidFill>
                      </a:endParaRPr>
                    </a:p>
                  </a:txBody>
                  <a:tcPr marL="83127" marR="83127" marT="41564" marB="41564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4022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000"/>
                        <a:t>Multi-wavelength</a:t>
                      </a:r>
                      <a:endParaRPr lang="en-US" sz="1000" b="1">
                        <a:solidFill>
                          <a:srgbClr val="FFFFFF"/>
                        </a:solidFill>
                      </a:endParaRPr>
                    </a:p>
                  </a:txBody>
                  <a:tcPr marL="75571" marR="755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000"/>
                        <a:t>beamsplitter</a:t>
                      </a:r>
                      <a:endParaRPr lang="en-US" sz="1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000"/>
                        <a:t>research system</a:t>
                      </a:r>
                      <a:endParaRPr lang="en-US" sz="1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3386">
                <a:tc gridSpan="3">
                  <a:txBody>
                    <a:bodyPr/>
                    <a:lstStyle/>
                    <a:p>
                      <a:pPr algn="l">
                        <a:lnSpc>
                          <a:spcPct val="92000"/>
                        </a:lnSpc>
                      </a:pPr>
                      <a:r>
                        <a:rPr lang="en-US" sz="700"/>
                        <a:t>H.-W.</a:t>
                      </a:r>
                      <a:r>
                        <a:rPr lang="en-US" sz="700" baseline="0"/>
                        <a:t> Li</a:t>
                      </a:r>
                      <a:r>
                        <a:rPr lang="en-US" sz="700"/>
                        <a:t> et al., Phys. Rev. A 84, 062308 (2011)</a:t>
                      </a:r>
                      <a:endParaRPr lang="en-US" sz="700">
                        <a:solidFill>
                          <a:srgbClr val="969696"/>
                        </a:solidFill>
                      </a:endParaRPr>
                    </a:p>
                  </a:txBody>
                  <a:tcPr marL="83127" marR="83127" marT="41564" marB="41564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4022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000"/>
                        <a:t>Deadtime</a:t>
                      </a:r>
                      <a:endParaRPr lang="en-US" sz="1000" b="1">
                        <a:solidFill>
                          <a:srgbClr val="FFFFFF"/>
                        </a:solidFill>
                      </a:endParaRPr>
                    </a:p>
                  </a:txBody>
                  <a:tcPr marL="75571" marR="755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000"/>
                        <a:t>single-photon detector</a:t>
                      </a:r>
                      <a:endParaRPr lang="en-US" sz="1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000"/>
                        <a:t>research system</a:t>
                      </a:r>
                      <a:endParaRPr lang="en-US" sz="1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93386">
                <a:tc gridSpan="3"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en-US" sz="700"/>
                        <a:t>H. Weier et al., New J. Phys. 13, 073024 (2011)</a:t>
                      </a:r>
                      <a:endParaRPr lang="en-US" sz="700">
                        <a:solidFill>
                          <a:srgbClr val="969696"/>
                        </a:solidFill>
                      </a:endParaRPr>
                    </a:p>
                  </a:txBody>
                  <a:tcPr marL="83127" marR="83127" marT="41564" marB="41564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4022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000"/>
                        <a:t>Channel</a:t>
                      </a:r>
                      <a:r>
                        <a:rPr lang="nb-NO" sz="1000" baseline="0"/>
                        <a:t> calibration</a:t>
                      </a:r>
                      <a:endParaRPr lang="en-US" sz="1000" b="1">
                        <a:solidFill>
                          <a:srgbClr val="FFFFFF"/>
                        </a:solidFill>
                      </a:endParaRPr>
                    </a:p>
                  </a:txBody>
                  <a:tcPr marL="7438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000"/>
                        <a:t>single-photon detector</a:t>
                      </a:r>
                      <a:endParaRPr lang="en-US" sz="1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000"/>
                        <a:t>ID Quantique</a:t>
                      </a:r>
                      <a:endParaRPr lang="en-US" sz="1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93386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N. Jain et al., Phys. Rev. Lett. 107, 110501 (2011)</a:t>
                      </a:r>
                      <a:endParaRPr kumimoji="0" lang="en-US" sz="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6969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3127" marR="83127" marT="41564" marB="41564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4022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000"/>
                        <a:t>Faraday-mirror</a:t>
                      </a:r>
                      <a:endParaRPr lang="en-US" sz="1000" b="1">
                        <a:solidFill>
                          <a:srgbClr val="FFFFFF"/>
                        </a:solidFill>
                      </a:endParaRPr>
                    </a:p>
                  </a:txBody>
                  <a:tcPr marL="75571" marR="755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000"/>
                        <a:t>Faraday mirror</a:t>
                      </a:r>
                      <a:endParaRPr lang="en-US" sz="1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en-US" sz="1000"/>
                        <a:t>(theory)</a:t>
                      </a:r>
                      <a:endParaRPr lang="en-US" sz="1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93386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S.-H. Sun, M.-S. Jiang, L.-M. Liang, Phys. Rev. A 83, 062331 (2011)</a:t>
                      </a:r>
                      <a:endParaRPr kumimoji="0" lang="en-US" sz="7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6969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3127" marR="83127" marT="41564" marB="41564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40220"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nb-NO" sz="1000" dirty="0"/>
                        <a:t>Detector control</a:t>
                      </a:r>
                      <a:endParaRPr lang="en-US" sz="1000" b="1" dirty="0">
                        <a:solidFill>
                          <a:srgbClr val="FFFFFF"/>
                        </a:solidFill>
                      </a:endParaRPr>
                    </a:p>
                  </a:txBody>
                  <a:tcPr marL="75571" marR="755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</a:pPr>
                      <a:r>
                        <a:rPr lang="nb-NO" sz="1000"/>
                        <a:t>single-photon detector</a:t>
                      </a:r>
                      <a:endParaRPr lang="en-US" sz="1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000" dirty="0"/>
                        <a:t>ID Quantique,</a:t>
                      </a:r>
                      <a:r>
                        <a:rPr lang="nb-NO" sz="1000" baseline="0" dirty="0"/>
                        <a:t> </a:t>
                      </a:r>
                      <a:r>
                        <a:rPr lang="nb-NO" sz="1000" dirty="0"/>
                        <a:t>MagiQ,</a:t>
                      </a:r>
                      <a:endParaRPr lang="en-US" sz="1000" dirty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nb-NO" sz="1000" dirty="0"/>
                        <a:t>research system</a:t>
                      </a:r>
                      <a:endParaRPr lang="en-US" sz="1000" dirty="0">
                        <a:solidFill>
                          <a:srgbClr val="FFFFFF"/>
                        </a:solidFill>
                      </a:endParaRPr>
                    </a:p>
                  </a:txBody>
                  <a:tcPr marL="83127" marR="83127" marT="41564" marB="41564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304274">
                <a:tc gridSpan="2"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</a:pPr>
                      <a:r>
                        <a:rPr lang="da-DK" sz="700" dirty="0"/>
                        <a:t>I. Gerhardt et al., Nat. Commun. 2, 349 (2011);</a:t>
                      </a:r>
                      <a:r>
                        <a:rPr lang="da-DK" sz="700" baseline="0" dirty="0"/>
                        <a:t>  </a:t>
                      </a:r>
                      <a:r>
                        <a:rPr lang="en-US" sz="700" dirty="0"/>
                        <a:t>L. </a:t>
                      </a:r>
                      <a:r>
                        <a:rPr lang="en-US" sz="700" dirty="0" err="1"/>
                        <a:t>Lydersen</a:t>
                      </a:r>
                      <a:r>
                        <a:rPr lang="en-US" sz="700" dirty="0"/>
                        <a:t> et al., Nat. Photonics 4, 686 (2010)</a:t>
                      </a:r>
                      <a:endParaRPr lang="en-US" sz="700" dirty="0">
                        <a:solidFill>
                          <a:srgbClr val="969696"/>
                        </a:solidFill>
                      </a:endParaRPr>
                    </a:p>
                  </a:txBody>
                  <a:tcPr marL="83127" marR="83127" marT="41564" marB="41564" anchor="b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BA58587-C7FF-40FF-86FD-9724F4346392}"/>
                  </a:ext>
                </a:extLst>
              </p:cNvPr>
              <p:cNvSpPr txBox="1"/>
              <p:nvPr/>
            </p:nvSpPr>
            <p:spPr>
              <a:xfrm>
                <a:off x="990600" y="6396335"/>
                <a:ext cx="713849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need hardening of components and implementation!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BA58587-C7FF-40FF-86FD-9724F43463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6396335"/>
                <a:ext cx="7138493" cy="461665"/>
              </a:xfrm>
              <a:prstGeom prst="rect">
                <a:avLst/>
              </a:prstGeom>
              <a:blipFill>
                <a:blip r:embed="rId2"/>
                <a:stretch>
                  <a:fillRect t="-10526" r="-171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38CBD09D-6B3E-414F-88B4-39C6BF7CD76D}"/>
              </a:ext>
            </a:extLst>
          </p:cNvPr>
          <p:cNvSpPr txBox="1"/>
          <p:nvPr/>
        </p:nvSpPr>
        <p:spPr>
          <a:xfrm rot="5400000">
            <a:off x="7648077" y="3298195"/>
            <a:ext cx="27302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Table by </a:t>
            </a:r>
            <a:r>
              <a:rPr lang="en-US" sz="1100" dirty="0" err="1"/>
              <a:t>V.Makarov</a:t>
            </a:r>
            <a:r>
              <a:rPr lang="en-US" sz="1100" dirty="0"/>
              <a:t>: http://www.vad1.com/</a:t>
            </a:r>
          </a:p>
        </p:txBody>
      </p:sp>
    </p:spTree>
    <p:extLst>
      <p:ext uri="{BB962C8B-B14F-4D97-AF65-F5344CB8AC3E}">
        <p14:creationId xmlns:p14="http://schemas.microsoft.com/office/powerpoint/2010/main" val="18907241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CD168-135C-467D-A98B-759B2E63D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world QKD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F07F98-E917-4758-9204-72165E99AE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 dirty="0"/>
                  <a:t>Handle losses due to e.g. sources, quantum channel, detector, Eve, ... </a:t>
                </a:r>
              </a:p>
              <a:p>
                <a:pPr marL="0" indent="0">
                  <a:buNone/>
                </a:pPr>
                <a:r>
                  <a:rPr lang="en-US" sz="2000" b="1" dirty="0"/>
                  <a:t>	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b="1" dirty="0"/>
                  <a:t> Key Distillation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F07F98-E917-4758-9204-72165E99AE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41" t="-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9" name="Group 98">
            <a:extLst>
              <a:ext uri="{FF2B5EF4-FFF2-40B4-BE49-F238E27FC236}">
                <a16:creationId xmlns:a16="http://schemas.microsoft.com/office/drawing/2014/main" id="{D0255D12-0F99-4E9F-A5A3-48E7F18C5639}"/>
              </a:ext>
            </a:extLst>
          </p:cNvPr>
          <p:cNvGrpSpPr/>
          <p:nvPr/>
        </p:nvGrpSpPr>
        <p:grpSpPr>
          <a:xfrm>
            <a:off x="419119" y="2400300"/>
            <a:ext cx="8157666" cy="776213"/>
            <a:chOff x="419119" y="2400300"/>
            <a:chExt cx="8157666" cy="77621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14D0D72-58DE-4F3C-8810-25FD8221FE86}"/>
                </a:ext>
              </a:extLst>
            </p:cNvPr>
            <p:cNvSpPr txBox="1"/>
            <p:nvPr/>
          </p:nvSpPr>
          <p:spPr>
            <a:xfrm>
              <a:off x="2576034" y="2400300"/>
              <a:ext cx="8867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Alice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2DCA8E2-9955-4147-B982-18BE60F5E78C}"/>
                </a:ext>
              </a:extLst>
            </p:cNvPr>
            <p:cNvSpPr txBox="1"/>
            <p:nvPr/>
          </p:nvSpPr>
          <p:spPr>
            <a:xfrm>
              <a:off x="7006889" y="2400300"/>
              <a:ext cx="7585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Bob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9154939-DC23-4C0B-BB18-3D7069EE00D8}"/>
                </a:ext>
              </a:extLst>
            </p:cNvPr>
            <p:cNvSpPr/>
            <p:nvPr/>
          </p:nvSpPr>
          <p:spPr>
            <a:xfrm>
              <a:off x="1828800" y="2923520"/>
              <a:ext cx="2381250" cy="2197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64C36E2-CF60-4C86-95D9-FB4F6B3C61FA}"/>
                </a:ext>
              </a:extLst>
            </p:cNvPr>
            <p:cNvCxnSpPr/>
            <p:nvPr/>
          </p:nvCxnSpPr>
          <p:spPr>
            <a:xfrm>
              <a:off x="4397930" y="3033385"/>
              <a:ext cx="160972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72F6AA8-2D30-42F1-9E8F-60EB7983B8C4}"/>
                </a:ext>
              </a:extLst>
            </p:cNvPr>
            <p:cNvSpPr txBox="1"/>
            <p:nvPr/>
          </p:nvSpPr>
          <p:spPr>
            <a:xfrm>
              <a:off x="4299596" y="2661910"/>
              <a:ext cx="18705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Quantum channel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8F765681-C28F-4F47-BA7B-EEAEB35A1DD6}"/>
                </a:ext>
              </a:extLst>
            </p:cNvPr>
            <p:cNvGrpSpPr/>
            <p:nvPr/>
          </p:nvGrpSpPr>
          <p:grpSpPr>
            <a:xfrm>
              <a:off x="6195535" y="2923520"/>
              <a:ext cx="2381250" cy="220762"/>
              <a:chOff x="5766910" y="2923520"/>
              <a:chExt cx="2381250" cy="220762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978266A-6AB1-4B85-A898-B4B79E039769}"/>
                  </a:ext>
                </a:extLst>
              </p:cNvPr>
              <p:cNvSpPr/>
              <p:nvPr/>
            </p:nvSpPr>
            <p:spPr>
              <a:xfrm>
                <a:off x="5766910" y="2923520"/>
                <a:ext cx="2381250" cy="21973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3486551-EB86-4F04-96F9-D9363199B8D7}"/>
                  </a:ext>
                </a:extLst>
              </p:cNvPr>
              <p:cNvSpPr/>
              <p:nvPr/>
            </p:nvSpPr>
            <p:spPr>
              <a:xfrm>
                <a:off x="6277645" y="2924552"/>
                <a:ext cx="1870513" cy="2197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4B9710A-14D9-4CB9-B908-B7038F94F00C}"/>
                </a:ext>
              </a:extLst>
            </p:cNvPr>
            <p:cNvSpPr txBox="1"/>
            <p:nvPr/>
          </p:nvSpPr>
          <p:spPr>
            <a:xfrm>
              <a:off x="419119" y="2837959"/>
              <a:ext cx="14096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/>
                <a:t>Trans. photons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4B0FAC0E-F5AF-4D0D-8B01-532C5204EED0}"/>
              </a:ext>
            </a:extLst>
          </p:cNvPr>
          <p:cNvGrpSpPr/>
          <p:nvPr/>
        </p:nvGrpSpPr>
        <p:grpSpPr>
          <a:xfrm>
            <a:off x="960934" y="3271509"/>
            <a:ext cx="7629804" cy="506293"/>
            <a:chOff x="960934" y="3271509"/>
            <a:chExt cx="7629804" cy="506293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0D842A9-42C8-4D8B-AB18-635562C48379}"/>
                </a:ext>
              </a:extLst>
            </p:cNvPr>
            <p:cNvCxnSpPr/>
            <p:nvPr/>
          </p:nvCxnSpPr>
          <p:spPr>
            <a:xfrm>
              <a:off x="4397930" y="3642985"/>
              <a:ext cx="160972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459745A-DB1A-4493-B8F2-9E4BC68085C4}"/>
                </a:ext>
              </a:extLst>
            </p:cNvPr>
            <p:cNvSpPr txBox="1"/>
            <p:nvPr/>
          </p:nvSpPr>
          <p:spPr>
            <a:xfrm>
              <a:off x="4429984" y="3271509"/>
              <a:ext cx="15456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Public channel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AC1FAD1-CA67-4C6B-A850-D4AAB6C4D780}"/>
                </a:ext>
              </a:extLst>
            </p:cNvPr>
            <p:cNvGrpSpPr/>
            <p:nvPr/>
          </p:nvGrpSpPr>
          <p:grpSpPr>
            <a:xfrm>
              <a:off x="1828800" y="3533120"/>
              <a:ext cx="2381250" cy="219968"/>
              <a:chOff x="1400175" y="3533120"/>
              <a:chExt cx="2381250" cy="219968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0CD2010-D949-41E3-9389-B7A84A686A83}"/>
                  </a:ext>
                </a:extLst>
              </p:cNvPr>
              <p:cNvSpPr/>
              <p:nvPr/>
            </p:nvSpPr>
            <p:spPr>
              <a:xfrm>
                <a:off x="1400175" y="3533120"/>
                <a:ext cx="2381250" cy="21973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0E5BCE2B-76E5-47F3-B152-7CA4CD828BF7}"/>
                  </a:ext>
                </a:extLst>
              </p:cNvPr>
              <p:cNvSpPr/>
              <p:nvPr/>
            </p:nvSpPr>
            <p:spPr>
              <a:xfrm>
                <a:off x="1401982" y="3533358"/>
                <a:ext cx="1870513" cy="2197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C9E38A1-7E16-41A4-B902-1F4D9DB0E91D}"/>
                </a:ext>
              </a:extLst>
            </p:cNvPr>
            <p:cNvGrpSpPr/>
            <p:nvPr/>
          </p:nvGrpSpPr>
          <p:grpSpPr>
            <a:xfrm>
              <a:off x="6209488" y="3532917"/>
              <a:ext cx="2381250" cy="219968"/>
              <a:chOff x="5780863" y="3532917"/>
              <a:chExt cx="2381250" cy="219968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17A874F-B4E6-4F51-9EA2-1C5C2BA47F7F}"/>
                  </a:ext>
                </a:extLst>
              </p:cNvPr>
              <p:cNvSpPr/>
              <p:nvPr/>
            </p:nvSpPr>
            <p:spPr>
              <a:xfrm>
                <a:off x="5780863" y="3532917"/>
                <a:ext cx="2381250" cy="21973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C79D6078-957D-420E-8748-00F50DAFACC8}"/>
                  </a:ext>
                </a:extLst>
              </p:cNvPr>
              <p:cNvSpPr/>
              <p:nvPr/>
            </p:nvSpPr>
            <p:spPr>
              <a:xfrm>
                <a:off x="6291598" y="3533155"/>
                <a:ext cx="1870513" cy="2197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A238CB88-32C6-45B0-BE8C-1380F042F6CB}"/>
                </a:ext>
              </a:extLst>
            </p:cNvPr>
            <p:cNvSpPr txBox="1"/>
            <p:nvPr/>
          </p:nvSpPr>
          <p:spPr>
            <a:xfrm>
              <a:off x="960934" y="3439248"/>
              <a:ext cx="8678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/>
                <a:t>Raw key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BB18A296-CBD4-47E1-954F-1FC148281AB3}"/>
              </a:ext>
            </a:extLst>
          </p:cNvPr>
          <p:cNvGrpSpPr/>
          <p:nvPr/>
        </p:nvGrpSpPr>
        <p:grpSpPr>
          <a:xfrm>
            <a:off x="53890" y="3946163"/>
            <a:ext cx="8518518" cy="338554"/>
            <a:chOff x="53890" y="3946163"/>
            <a:chExt cx="8518518" cy="338554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B6CA75F-3A57-424D-A6CE-942E0315CC7D}"/>
                </a:ext>
              </a:extLst>
            </p:cNvPr>
            <p:cNvSpPr/>
            <p:nvPr/>
          </p:nvSpPr>
          <p:spPr>
            <a:xfrm>
              <a:off x="6191158" y="4027110"/>
              <a:ext cx="2381250" cy="21973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BB7FAA9-33BB-4195-ADBF-526C7C47BE24}"/>
                </a:ext>
              </a:extLst>
            </p:cNvPr>
            <p:cNvCxnSpPr/>
            <p:nvPr/>
          </p:nvCxnSpPr>
          <p:spPr>
            <a:xfrm>
              <a:off x="4393553" y="4136975"/>
              <a:ext cx="160972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56C21D8-E7BF-489E-90ED-C96DD0395F26}"/>
                </a:ext>
              </a:extLst>
            </p:cNvPr>
            <p:cNvSpPr/>
            <p:nvPr/>
          </p:nvSpPr>
          <p:spPr>
            <a:xfrm>
              <a:off x="6701893" y="4024967"/>
              <a:ext cx="1870513" cy="219730"/>
            </a:xfrm>
            <a:prstGeom prst="rect">
              <a:avLst/>
            </a:prstGeom>
            <a:noFill/>
            <a:ln w="127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4862EE6-CD80-48D5-9F92-A9C47D6497E0}"/>
                </a:ext>
              </a:extLst>
            </p:cNvPr>
            <p:cNvSpPr/>
            <p:nvPr/>
          </p:nvSpPr>
          <p:spPr>
            <a:xfrm>
              <a:off x="7635343" y="4024967"/>
              <a:ext cx="932688" cy="219730"/>
            </a:xfrm>
            <a:prstGeom prst="rect">
              <a:avLst/>
            </a:prstGeom>
            <a:noFill/>
            <a:ln w="127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463D7DE-29A8-4D25-9110-FCBD82389D76}"/>
                </a:ext>
              </a:extLst>
            </p:cNvPr>
            <p:cNvSpPr/>
            <p:nvPr/>
          </p:nvSpPr>
          <p:spPr>
            <a:xfrm>
              <a:off x="6186781" y="4026907"/>
              <a:ext cx="2381250" cy="21973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483EFEF-195B-425E-921A-5108355534DC}"/>
                </a:ext>
              </a:extLst>
            </p:cNvPr>
            <p:cNvCxnSpPr/>
            <p:nvPr/>
          </p:nvCxnSpPr>
          <p:spPr>
            <a:xfrm>
              <a:off x="4389176" y="4136772"/>
              <a:ext cx="160972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3DAA5CD-726A-4449-9E62-DA11F4EDF586}"/>
                </a:ext>
              </a:extLst>
            </p:cNvPr>
            <p:cNvSpPr/>
            <p:nvPr/>
          </p:nvSpPr>
          <p:spPr>
            <a:xfrm>
              <a:off x="7630966" y="4026669"/>
              <a:ext cx="932688" cy="2197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6F81D23-53F8-4DDD-8913-929C4D6D0440}"/>
                </a:ext>
              </a:extLst>
            </p:cNvPr>
            <p:cNvGrpSpPr/>
            <p:nvPr/>
          </p:nvGrpSpPr>
          <p:grpSpPr>
            <a:xfrm flipH="1">
              <a:off x="1824423" y="4023692"/>
              <a:ext cx="2381250" cy="222111"/>
              <a:chOff x="5910556" y="4177164"/>
              <a:chExt cx="2381250" cy="222111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63F747B9-4052-45FB-A229-825610E7A40A}"/>
                  </a:ext>
                </a:extLst>
              </p:cNvPr>
              <p:cNvSpPr/>
              <p:nvPr/>
            </p:nvSpPr>
            <p:spPr>
              <a:xfrm flipH="1">
                <a:off x="5910556" y="4179307"/>
                <a:ext cx="2381250" cy="21973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BD507A6B-9B9D-47CF-ADC9-EC82DF96751F}"/>
                  </a:ext>
                </a:extLst>
              </p:cNvPr>
              <p:cNvSpPr/>
              <p:nvPr/>
            </p:nvSpPr>
            <p:spPr>
              <a:xfrm flipH="1">
                <a:off x="6421291" y="4177164"/>
                <a:ext cx="1870513" cy="219730"/>
              </a:xfrm>
              <a:prstGeom prst="rect">
                <a:avLst/>
              </a:prstGeom>
              <a:noFill/>
              <a:ln w="127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CC28AAD5-2631-4070-94BB-358CE9DC1300}"/>
                  </a:ext>
                </a:extLst>
              </p:cNvPr>
              <p:cNvSpPr/>
              <p:nvPr/>
            </p:nvSpPr>
            <p:spPr>
              <a:xfrm flipH="1">
                <a:off x="7354741" y="4179545"/>
                <a:ext cx="932688" cy="2197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9B82BB52-6235-44CE-B1EE-C7F0815132BC}"/>
                </a:ext>
              </a:extLst>
            </p:cNvPr>
            <p:cNvSpPr txBox="1"/>
            <p:nvPr/>
          </p:nvSpPr>
          <p:spPr>
            <a:xfrm>
              <a:off x="53890" y="3946163"/>
              <a:ext cx="17749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/>
                <a:t>Basis reconciliation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52507DC-7FB9-4139-B19B-A9A1ED8A7963}"/>
              </a:ext>
            </a:extLst>
          </p:cNvPr>
          <p:cNvGrpSpPr/>
          <p:nvPr/>
        </p:nvGrpSpPr>
        <p:grpSpPr>
          <a:xfrm>
            <a:off x="61007" y="4441238"/>
            <a:ext cx="8502647" cy="338554"/>
            <a:chOff x="61007" y="4441238"/>
            <a:chExt cx="8502647" cy="338554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AA35CDF-11B2-4BFE-B2B3-4AA9CDCCBF81}"/>
                </a:ext>
              </a:extLst>
            </p:cNvPr>
            <p:cNvSpPr/>
            <p:nvPr/>
          </p:nvSpPr>
          <p:spPr>
            <a:xfrm>
              <a:off x="6182404" y="4520897"/>
              <a:ext cx="2381250" cy="21973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7275459-5237-429F-B5AE-43D9993EBE9F}"/>
                </a:ext>
              </a:extLst>
            </p:cNvPr>
            <p:cNvCxnSpPr/>
            <p:nvPr/>
          </p:nvCxnSpPr>
          <p:spPr>
            <a:xfrm>
              <a:off x="4384799" y="4630762"/>
              <a:ext cx="160972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E77ACCF-E50B-4DE1-829B-12C9705AB90F}"/>
                </a:ext>
              </a:extLst>
            </p:cNvPr>
            <p:cNvSpPr/>
            <p:nvPr/>
          </p:nvSpPr>
          <p:spPr>
            <a:xfrm>
              <a:off x="6693139" y="4518754"/>
              <a:ext cx="1870513" cy="219730"/>
            </a:xfrm>
            <a:prstGeom prst="rect">
              <a:avLst/>
            </a:prstGeom>
            <a:noFill/>
            <a:ln w="127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C63CBB8-0B93-4F7D-B05B-37C6B866E1AE}"/>
                </a:ext>
              </a:extLst>
            </p:cNvPr>
            <p:cNvSpPr/>
            <p:nvPr/>
          </p:nvSpPr>
          <p:spPr>
            <a:xfrm>
              <a:off x="7626589" y="4518754"/>
              <a:ext cx="932688" cy="219730"/>
            </a:xfrm>
            <a:prstGeom prst="rect">
              <a:avLst/>
            </a:prstGeom>
            <a:noFill/>
            <a:ln w="127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75EF808-B1A4-4351-8B86-0C9D70F6A706}"/>
                </a:ext>
              </a:extLst>
            </p:cNvPr>
            <p:cNvSpPr/>
            <p:nvPr/>
          </p:nvSpPr>
          <p:spPr>
            <a:xfrm>
              <a:off x="7630966" y="4521135"/>
              <a:ext cx="932688" cy="2197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954AA55-6D7C-4736-AB97-A3C56A36D436}"/>
                </a:ext>
              </a:extLst>
            </p:cNvPr>
            <p:cNvSpPr/>
            <p:nvPr/>
          </p:nvSpPr>
          <p:spPr>
            <a:xfrm>
              <a:off x="7641526" y="4521135"/>
              <a:ext cx="182880" cy="21973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D3B6A201-56E1-404F-B08C-FB4F98E5F9F6}"/>
                </a:ext>
              </a:extLst>
            </p:cNvPr>
            <p:cNvGrpSpPr/>
            <p:nvPr/>
          </p:nvGrpSpPr>
          <p:grpSpPr>
            <a:xfrm flipH="1">
              <a:off x="1824423" y="4518754"/>
              <a:ext cx="2381250" cy="222111"/>
              <a:chOff x="5906179" y="4671154"/>
              <a:chExt cx="2381250" cy="22211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33EB0589-6542-4767-B6B7-12D7D2723651}"/>
                  </a:ext>
                </a:extLst>
              </p:cNvPr>
              <p:cNvSpPr/>
              <p:nvPr/>
            </p:nvSpPr>
            <p:spPr>
              <a:xfrm>
                <a:off x="5906179" y="4673297"/>
                <a:ext cx="2381250" cy="21973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52D460BD-8C37-4D52-A6E6-1BF739902681}"/>
                  </a:ext>
                </a:extLst>
              </p:cNvPr>
              <p:cNvSpPr/>
              <p:nvPr/>
            </p:nvSpPr>
            <p:spPr>
              <a:xfrm>
                <a:off x="6416914" y="4671154"/>
                <a:ext cx="1870513" cy="219730"/>
              </a:xfrm>
              <a:prstGeom prst="rect">
                <a:avLst/>
              </a:prstGeom>
              <a:noFill/>
              <a:ln w="127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78487E79-9372-467F-8F69-A8CF16985728}"/>
                  </a:ext>
                </a:extLst>
              </p:cNvPr>
              <p:cNvSpPr/>
              <p:nvPr/>
            </p:nvSpPr>
            <p:spPr>
              <a:xfrm>
                <a:off x="7535818" y="4673535"/>
                <a:ext cx="751611" cy="2197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7E48075B-E31B-4605-A166-54310F4512CE}"/>
                  </a:ext>
                </a:extLst>
              </p:cNvPr>
              <p:cNvSpPr/>
              <p:nvPr/>
            </p:nvSpPr>
            <p:spPr>
              <a:xfrm>
                <a:off x="7365301" y="4673535"/>
                <a:ext cx="182880" cy="219730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BDA5B55-C812-4847-8222-9DC5C7E17BC9}"/>
                </a:ext>
              </a:extLst>
            </p:cNvPr>
            <p:cNvSpPr txBox="1"/>
            <p:nvPr/>
          </p:nvSpPr>
          <p:spPr>
            <a:xfrm>
              <a:off x="61007" y="4441238"/>
              <a:ext cx="17677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/>
                <a:t>Subset comparison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894D756F-AEA6-4DFD-82D5-8B9AD5F73CE3}"/>
              </a:ext>
            </a:extLst>
          </p:cNvPr>
          <p:cNvGrpSpPr/>
          <p:nvPr/>
        </p:nvGrpSpPr>
        <p:grpSpPr>
          <a:xfrm>
            <a:off x="318194" y="4933742"/>
            <a:ext cx="8248781" cy="338554"/>
            <a:chOff x="318194" y="4933742"/>
            <a:chExt cx="8248781" cy="338554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56008B4-1210-4231-A102-86BB0AAF8F54}"/>
                </a:ext>
              </a:extLst>
            </p:cNvPr>
            <p:cNvSpPr/>
            <p:nvPr/>
          </p:nvSpPr>
          <p:spPr>
            <a:xfrm>
              <a:off x="6182404" y="5016953"/>
              <a:ext cx="2381250" cy="21973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8BEC2586-2D5B-40C9-87ED-CA1D86C96D1C}"/>
                </a:ext>
              </a:extLst>
            </p:cNvPr>
            <p:cNvCxnSpPr/>
            <p:nvPr/>
          </p:nvCxnSpPr>
          <p:spPr>
            <a:xfrm>
              <a:off x="4384799" y="5126818"/>
              <a:ext cx="160972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F771E02-46CD-4A74-92F4-2CABC1F66A72}"/>
                </a:ext>
              </a:extLst>
            </p:cNvPr>
            <p:cNvSpPr/>
            <p:nvPr/>
          </p:nvSpPr>
          <p:spPr>
            <a:xfrm>
              <a:off x="6693139" y="5014810"/>
              <a:ext cx="1870513" cy="219730"/>
            </a:xfrm>
            <a:prstGeom prst="rect">
              <a:avLst/>
            </a:prstGeom>
            <a:noFill/>
            <a:ln w="127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CC58F2F-CDF4-4F33-BA46-68B8E02BE987}"/>
                </a:ext>
              </a:extLst>
            </p:cNvPr>
            <p:cNvSpPr/>
            <p:nvPr/>
          </p:nvSpPr>
          <p:spPr>
            <a:xfrm>
              <a:off x="7872031" y="5017191"/>
              <a:ext cx="694944" cy="2197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3B0C3A5-4EAC-47EA-A7DA-63FCFD785647}"/>
                </a:ext>
              </a:extLst>
            </p:cNvPr>
            <p:cNvSpPr/>
            <p:nvPr/>
          </p:nvSpPr>
          <p:spPr>
            <a:xfrm>
              <a:off x="7641526" y="5014810"/>
              <a:ext cx="182880" cy="219730"/>
            </a:xfrm>
            <a:prstGeom prst="rect">
              <a:avLst/>
            </a:prstGeom>
            <a:noFill/>
            <a:ln w="127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B03E0A2F-F0EF-42DE-A8B6-145E8FC95BDB}"/>
                </a:ext>
              </a:extLst>
            </p:cNvPr>
            <p:cNvGrpSpPr/>
            <p:nvPr/>
          </p:nvGrpSpPr>
          <p:grpSpPr>
            <a:xfrm flipH="1">
              <a:off x="1824423" y="5014810"/>
              <a:ext cx="2381250" cy="222111"/>
              <a:chOff x="5906179" y="4671154"/>
              <a:chExt cx="2381250" cy="222111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DA88A87D-CDE3-4F41-BE07-4599613891E0}"/>
                  </a:ext>
                </a:extLst>
              </p:cNvPr>
              <p:cNvSpPr/>
              <p:nvPr/>
            </p:nvSpPr>
            <p:spPr>
              <a:xfrm>
                <a:off x="5906179" y="4673297"/>
                <a:ext cx="2381250" cy="21973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037D851D-63C4-4641-92D0-3E9AADF6B607}"/>
                  </a:ext>
                </a:extLst>
              </p:cNvPr>
              <p:cNvSpPr/>
              <p:nvPr/>
            </p:nvSpPr>
            <p:spPr>
              <a:xfrm>
                <a:off x="6416914" y="4671154"/>
                <a:ext cx="1870513" cy="219730"/>
              </a:xfrm>
              <a:prstGeom prst="rect">
                <a:avLst/>
              </a:prstGeom>
              <a:noFill/>
              <a:ln w="127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8A54A234-0235-478D-AD7D-55019F6A8BDA}"/>
                  </a:ext>
                </a:extLst>
              </p:cNvPr>
              <p:cNvSpPr/>
              <p:nvPr/>
            </p:nvSpPr>
            <p:spPr>
              <a:xfrm>
                <a:off x="7592485" y="4673535"/>
                <a:ext cx="694944" cy="2197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12415EDA-544F-461A-AD60-C0D10CEB882B}"/>
                  </a:ext>
                </a:extLst>
              </p:cNvPr>
              <p:cNvSpPr/>
              <p:nvPr/>
            </p:nvSpPr>
            <p:spPr>
              <a:xfrm>
                <a:off x="7365302" y="4671154"/>
                <a:ext cx="170517" cy="219730"/>
              </a:xfrm>
              <a:prstGeom prst="rect">
                <a:avLst/>
              </a:prstGeom>
              <a:noFill/>
              <a:ln w="127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5D5DBFC8-C286-4C62-8702-3BF0FD0776BE}"/>
                </a:ext>
              </a:extLst>
            </p:cNvPr>
            <p:cNvSpPr txBox="1"/>
            <p:nvPr/>
          </p:nvSpPr>
          <p:spPr>
            <a:xfrm>
              <a:off x="318194" y="4933742"/>
              <a:ext cx="15106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/>
                <a:t>Error correction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6AEC044-2367-47AC-A0BF-8D4ECC350F55}"/>
              </a:ext>
            </a:extLst>
          </p:cNvPr>
          <p:cNvGrpSpPr/>
          <p:nvPr/>
        </p:nvGrpSpPr>
        <p:grpSpPr>
          <a:xfrm>
            <a:off x="-77236" y="5445100"/>
            <a:ext cx="8779327" cy="627299"/>
            <a:chOff x="-77236" y="5445100"/>
            <a:chExt cx="8779327" cy="627299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8377B0E5-56A6-4864-BFEE-2F983024FBA5}"/>
                </a:ext>
              </a:extLst>
            </p:cNvPr>
            <p:cNvSpPr/>
            <p:nvPr/>
          </p:nvSpPr>
          <p:spPr>
            <a:xfrm>
              <a:off x="6178029" y="5506655"/>
              <a:ext cx="2381250" cy="21973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0A65D56C-EA59-4A9E-A353-1D3621D254CA}"/>
                </a:ext>
              </a:extLst>
            </p:cNvPr>
            <p:cNvCxnSpPr/>
            <p:nvPr/>
          </p:nvCxnSpPr>
          <p:spPr>
            <a:xfrm>
              <a:off x="4380424" y="5616520"/>
              <a:ext cx="160972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0DD3FDC3-3D18-4753-9647-E1A65C233138}"/>
                </a:ext>
              </a:extLst>
            </p:cNvPr>
            <p:cNvSpPr/>
            <p:nvPr/>
          </p:nvSpPr>
          <p:spPr>
            <a:xfrm>
              <a:off x="6688764" y="5504512"/>
              <a:ext cx="1870513" cy="219730"/>
            </a:xfrm>
            <a:prstGeom prst="rect">
              <a:avLst/>
            </a:prstGeom>
            <a:noFill/>
            <a:ln w="127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CD8B9FA-72C9-4F3A-8C89-62EFDB13BA7B}"/>
                </a:ext>
              </a:extLst>
            </p:cNvPr>
            <p:cNvSpPr/>
            <p:nvPr/>
          </p:nvSpPr>
          <p:spPr>
            <a:xfrm>
              <a:off x="7622214" y="5504512"/>
              <a:ext cx="932688" cy="219730"/>
            </a:xfrm>
            <a:prstGeom prst="rect">
              <a:avLst/>
            </a:prstGeom>
            <a:noFill/>
            <a:ln w="127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8E3F3603-8B31-4033-9F3B-8C67DDF6D911}"/>
                </a:ext>
              </a:extLst>
            </p:cNvPr>
            <p:cNvSpPr/>
            <p:nvPr/>
          </p:nvSpPr>
          <p:spPr>
            <a:xfrm>
              <a:off x="7820031" y="5504512"/>
              <a:ext cx="739248" cy="219730"/>
            </a:xfrm>
            <a:prstGeom prst="rect">
              <a:avLst/>
            </a:prstGeom>
            <a:noFill/>
            <a:ln w="127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9D2D6377-78A1-4277-A0A8-891541320FD1}"/>
                </a:ext>
              </a:extLst>
            </p:cNvPr>
            <p:cNvSpPr/>
            <p:nvPr/>
          </p:nvSpPr>
          <p:spPr>
            <a:xfrm flipH="1">
              <a:off x="1820048" y="5506655"/>
              <a:ext cx="2381250" cy="21973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1244783E-381C-4C5F-9BEC-7031E85586D5}"/>
                </a:ext>
              </a:extLst>
            </p:cNvPr>
            <p:cNvSpPr/>
            <p:nvPr/>
          </p:nvSpPr>
          <p:spPr>
            <a:xfrm flipH="1">
              <a:off x="1820050" y="5504512"/>
              <a:ext cx="1870513" cy="219730"/>
            </a:xfrm>
            <a:prstGeom prst="rect">
              <a:avLst/>
            </a:prstGeom>
            <a:noFill/>
            <a:ln w="127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30431960-C143-41C1-8370-81189797DCB5}"/>
                </a:ext>
              </a:extLst>
            </p:cNvPr>
            <p:cNvSpPr/>
            <p:nvPr/>
          </p:nvSpPr>
          <p:spPr>
            <a:xfrm flipH="1">
              <a:off x="2559296" y="5504512"/>
              <a:ext cx="182880" cy="219730"/>
            </a:xfrm>
            <a:prstGeom prst="rect">
              <a:avLst/>
            </a:prstGeom>
            <a:noFill/>
            <a:ln w="127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4EBCABD-01A9-4A27-8DDD-2EDF56EE1332}"/>
                </a:ext>
              </a:extLst>
            </p:cNvPr>
            <p:cNvSpPr/>
            <p:nvPr/>
          </p:nvSpPr>
          <p:spPr>
            <a:xfrm flipH="1">
              <a:off x="1820047" y="5506893"/>
              <a:ext cx="361171" cy="219730"/>
            </a:xfrm>
            <a:prstGeom prst="rect">
              <a:avLst/>
            </a:prstGeom>
            <a:solidFill>
              <a:srgbClr val="0099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C246465C-B3CA-4313-B5F9-341DB1A37624}"/>
                </a:ext>
              </a:extLst>
            </p:cNvPr>
            <p:cNvSpPr/>
            <p:nvPr/>
          </p:nvSpPr>
          <p:spPr>
            <a:xfrm>
              <a:off x="8197892" y="5508723"/>
              <a:ext cx="365760" cy="215519"/>
            </a:xfrm>
            <a:prstGeom prst="rect">
              <a:avLst/>
            </a:prstGeom>
            <a:solidFill>
              <a:srgbClr val="0099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1C86236D-BA72-42DB-8E97-F5C1D70B2E26}"/>
                </a:ext>
              </a:extLst>
            </p:cNvPr>
            <p:cNvSpPr txBox="1"/>
            <p:nvPr/>
          </p:nvSpPr>
          <p:spPr>
            <a:xfrm>
              <a:off x="-77236" y="5445100"/>
              <a:ext cx="1906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/>
                <a:t>Privacy amplification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09BA6AA-B487-4DD7-83C7-EE5C08EAE762}"/>
                </a:ext>
              </a:extLst>
            </p:cNvPr>
            <p:cNvSpPr txBox="1"/>
            <p:nvPr/>
          </p:nvSpPr>
          <p:spPr>
            <a:xfrm>
              <a:off x="1700430" y="5703067"/>
              <a:ext cx="6047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9933"/>
                  </a:solidFill>
                </a:rPr>
                <a:t>Key!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487CCB6F-82A6-4180-BF14-6B0C65359569}"/>
                </a:ext>
              </a:extLst>
            </p:cNvPr>
            <p:cNvSpPr txBox="1"/>
            <p:nvPr/>
          </p:nvSpPr>
          <p:spPr>
            <a:xfrm>
              <a:off x="8097310" y="5703067"/>
              <a:ext cx="6047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9933"/>
                  </a:solidFill>
                </a:rPr>
                <a:t>Key!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835C1A6A-8BBC-4325-8309-3E40D8945DF2}"/>
                  </a:ext>
                </a:extLst>
              </p:cNvPr>
              <p:cNvSpPr txBox="1"/>
              <p:nvPr/>
            </p:nvSpPr>
            <p:spPr>
              <a:xfrm>
                <a:off x="1819011" y="6123524"/>
                <a:ext cx="67325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Transmission losses ultimately limit QKD distance!</a:t>
                </a:r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835C1A6A-8BBC-4325-8309-3E40D8945D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9011" y="6123524"/>
                <a:ext cx="6732549" cy="461665"/>
              </a:xfrm>
              <a:prstGeom prst="rect">
                <a:avLst/>
              </a:prstGeom>
              <a:blipFill>
                <a:blip r:embed="rId3"/>
                <a:stretch>
                  <a:fillRect t="-10667" r="-271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82639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69795-4A3E-40DE-88C8-B535CDBEF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“Applications”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E9722-6AF8-4219-875D-495BA5E03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research groups world-wide</a:t>
            </a:r>
          </a:p>
          <a:p>
            <a:pPr lvl="1"/>
            <a:r>
              <a:rPr lang="en-US" dirty="0"/>
              <a:t>Components</a:t>
            </a:r>
          </a:p>
          <a:p>
            <a:pPr lvl="1"/>
            <a:r>
              <a:rPr lang="en-US" dirty="0"/>
              <a:t>Theory</a:t>
            </a:r>
          </a:p>
          <a:p>
            <a:r>
              <a:rPr lang="en-US" dirty="0"/>
              <a:t>Commercial systems</a:t>
            </a:r>
          </a:p>
          <a:p>
            <a:pPr lvl="1"/>
            <a:r>
              <a:rPr lang="en-US" dirty="0" err="1"/>
              <a:t>IDQuantique</a:t>
            </a:r>
            <a:r>
              <a:rPr lang="en-US" dirty="0"/>
              <a:t>, </a:t>
            </a:r>
            <a:r>
              <a:rPr lang="en-US" dirty="0" err="1"/>
              <a:t>MagiQ</a:t>
            </a:r>
            <a:r>
              <a:rPr lang="en-US" dirty="0"/>
              <a:t> Technologies, </a:t>
            </a:r>
            <a:r>
              <a:rPr lang="en-US" dirty="0" err="1"/>
              <a:t>QuintessenceLabs</a:t>
            </a:r>
            <a:r>
              <a:rPr lang="en-US" dirty="0"/>
              <a:t>, </a:t>
            </a:r>
            <a:r>
              <a:rPr lang="en-US" dirty="0" err="1"/>
              <a:t>SeQureNet</a:t>
            </a:r>
            <a:r>
              <a:rPr lang="en-US" dirty="0"/>
              <a:t>, …</a:t>
            </a:r>
          </a:p>
          <a:p>
            <a:r>
              <a:rPr lang="en-US" dirty="0"/>
              <a:t>Several long-distance test networks…</a:t>
            </a:r>
          </a:p>
        </p:txBody>
      </p:sp>
    </p:spTree>
    <p:extLst>
      <p:ext uri="{BB962C8B-B14F-4D97-AF65-F5344CB8AC3E}">
        <p14:creationId xmlns:p14="http://schemas.microsoft.com/office/powerpoint/2010/main" val="40400489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ristophDesign1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ChristophDesign1</Template>
  <TotalTime>35214</TotalTime>
  <Words>1262</Words>
  <Application>Microsoft Office PowerPoint</Application>
  <PresentationFormat>On-screen Show (4:3)</PresentationFormat>
  <Paragraphs>304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Arial Black</vt:lpstr>
      <vt:lpstr>Calibri</vt:lpstr>
      <vt:lpstr>Cambria Math</vt:lpstr>
      <vt:lpstr>Myriad Pro</vt:lpstr>
      <vt:lpstr>Wingdings</vt:lpstr>
      <vt:lpstr>ChristophDesign1</vt:lpstr>
      <vt:lpstr>PowerPoint Presentation</vt:lpstr>
      <vt:lpstr>Who am I?</vt:lpstr>
      <vt:lpstr>Cryptography and Key Distribution</vt:lpstr>
      <vt:lpstr>Enter the photon!</vt:lpstr>
      <vt:lpstr>Quantum Key Distribution</vt:lpstr>
      <vt:lpstr>Attacks &amp; Vulnerabilities</vt:lpstr>
      <vt:lpstr>Hardware/Implementation attacks</vt:lpstr>
      <vt:lpstr>Real world QKD</vt:lpstr>
      <vt:lpstr>“Applications”</vt:lpstr>
      <vt:lpstr>PowerPoint Presentation</vt:lpstr>
      <vt:lpstr>PowerPoint Presentation</vt:lpstr>
      <vt:lpstr>PowerPoint Presentation</vt:lpstr>
      <vt:lpstr>PowerPoint Presentation</vt:lpstr>
      <vt:lpstr>Challenges &amp; Developments</vt:lpstr>
      <vt:lpstr>the end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Christoph Hamsen</dc:creator>
  <cp:lastModifiedBy>Dr. Christoph Hamsen | SSE</cp:lastModifiedBy>
  <cp:revision>1061</cp:revision>
  <dcterms:created xsi:type="dcterms:W3CDTF">2015-04-20T08:42:14Z</dcterms:created>
  <dcterms:modified xsi:type="dcterms:W3CDTF">2019-06-22T18:57:02Z</dcterms:modified>
</cp:coreProperties>
</file>